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Amatic SC"/>
      <p:regular r:id="rId22"/>
      <p:bold r:id="rId23"/>
    </p:embeddedFont>
    <p:embeddedFont>
      <p:font typeface="Source Code Pr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AmaticSC-regular.fntdata"/><Relationship Id="rId21" Type="http://schemas.openxmlformats.org/officeDocument/2006/relationships/slide" Target="slides/slide16.xml"/><Relationship Id="rId24" Type="http://schemas.openxmlformats.org/officeDocument/2006/relationships/font" Target="fonts/SourceCodePro-regular.fntdata"/><Relationship Id="rId23" Type="http://schemas.openxmlformats.org/officeDocument/2006/relationships/font" Target="fonts/AmaticS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CodePro-italic.fntdata"/><Relationship Id="rId25" Type="http://schemas.openxmlformats.org/officeDocument/2006/relationships/font" Target="fonts/SourceCodePro-bold.fntdata"/><Relationship Id="rId27" Type="http://schemas.openxmlformats.org/officeDocument/2006/relationships/font" Target="fonts/SourceCode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a7c51500b_1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a7c51500b_1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a7c51500b_1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a7c51500b_1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a7c51500b_1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a7c51500b_1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a7c51500b_1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a7c51500b_1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4e068d112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4e068d112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a7c51500b_1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a7c51500b_1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efaf2baed1ad9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efaf2baed1ad9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a7c51500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a7c51500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a7c51500b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a7c51500b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a7c51500b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a7c51500b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a7c51500b_1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a7c51500b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a7c51500b_1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a7c51500b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a7c51500b_1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a7c51500b_1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a7c51500b_1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a7c51500b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a7c51500b_1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a7c51500b_1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4" Type="http://schemas.openxmlformats.org/officeDocument/2006/relationships/image" Target="../media/image22.png"/><Relationship Id="rId5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png"/><Relationship Id="rId4" Type="http://schemas.openxmlformats.org/officeDocument/2006/relationships/image" Target="../media/image5.png"/><Relationship Id="rId9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4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4800"/>
              <a:t>Распределенная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4800"/>
              <a:t>оптимизация с композитом в условиях </a:t>
            </a:r>
            <a:r>
              <a:rPr lang="ru" sz="4800"/>
              <a:t>гомогенности данных</a:t>
            </a:r>
            <a:endParaRPr sz="4800"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530175"/>
            <a:ext cx="8520600" cy="15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/>
              <a:t>Подготовила: Алимаскина Екатерина</a:t>
            </a:r>
            <a:endParaRPr b="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/>
              <a:t>Участники проекта: Максимов Роман, Алимаскина Екатерина</a:t>
            </a:r>
            <a:endParaRPr b="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/>
              <a:t>Руководитель: Былинкин Дмитрий, МФТИ</a:t>
            </a:r>
            <a:endParaRPr b="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/>
              <a:t>20.05.2025</a:t>
            </a:r>
            <a:endParaRPr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Строим функцию Ляпунова</a:t>
            </a:r>
            <a:endParaRPr/>
          </a:p>
        </p:txBody>
      </p:sp>
      <p:pic>
        <p:nvPicPr>
          <p:cNvPr id="147" name="Google Shape;147;p22" title="Screenshot 2025-05-20 at 00.23.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25827"/>
            <a:ext cx="8520601" cy="3329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/>
          <p:nvPr/>
        </p:nvSpPr>
        <p:spPr>
          <a:xfrm>
            <a:off x="2361750" y="3642450"/>
            <a:ext cx="4950900" cy="1053600"/>
          </a:xfrm>
          <a:prstGeom prst="rect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7388175" y="3855900"/>
            <a:ext cx="3993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</a:t>
            </a:r>
            <a:endParaRPr sz="20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Вводим дивергенцию</a:t>
            </a:r>
            <a:endParaRPr/>
          </a:p>
        </p:txBody>
      </p:sp>
      <p:pic>
        <p:nvPicPr>
          <p:cNvPr id="155" name="Google Shape;155;p23" title="Screenshot 2025-05-20 at 00.29.28.png"/>
          <p:cNvPicPr preferRelativeResize="0"/>
          <p:nvPr/>
        </p:nvPicPr>
        <p:blipFill rotWithShape="1">
          <a:blip r:embed="rId3">
            <a:alphaModFix/>
          </a:blip>
          <a:srcRect b="0" l="5067" r="1605" t="0"/>
          <a:stretch/>
        </p:blipFill>
        <p:spPr>
          <a:xfrm>
            <a:off x="1082900" y="1395515"/>
            <a:ext cx="2580225" cy="1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 title="Screenshot 2025-05-20 at 00.30.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5825" y="1269025"/>
            <a:ext cx="3851976" cy="15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 title="Screenshot 2025-05-20 at 00.31.3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8925" y="2916500"/>
            <a:ext cx="6519560" cy="195754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/>
          <p:nvPr/>
        </p:nvSpPr>
        <p:spPr>
          <a:xfrm>
            <a:off x="2685350" y="3807700"/>
            <a:ext cx="4000500" cy="433800"/>
          </a:xfrm>
          <a:prstGeom prst="rect">
            <a:avLst/>
          </a:prstGeom>
          <a:noFill/>
          <a:ln cap="flat" cmpd="sng" w="1905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9" name="Google Shape;159;p23"/>
          <p:cNvSpPr/>
          <p:nvPr/>
        </p:nvSpPr>
        <p:spPr>
          <a:xfrm>
            <a:off x="2685350" y="3201775"/>
            <a:ext cx="599100" cy="2823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2685350" y="3484075"/>
            <a:ext cx="599100" cy="309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Функция Ляпунова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4" title="Screenshot 2025-05-20 at 00.35.5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22025"/>
            <a:ext cx="8232250" cy="19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 title="Screenshot 2025-05-20 at 00.37.3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300" y="3573575"/>
            <a:ext cx="8185050" cy="124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Сходимость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25" title="Screenshot 2025-05-20 at 00.51.1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150" y="1707650"/>
            <a:ext cx="4838676" cy="242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 title="Screenshot 2025-05-20 at 00.53.0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8513" y="1707650"/>
            <a:ext cx="129540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 title="Screenshot 2025-05-20 at 00.55.54.png"/>
          <p:cNvPicPr preferRelativeResize="0"/>
          <p:nvPr/>
        </p:nvPicPr>
        <p:blipFill rotWithShape="1">
          <a:blip r:embed="rId5">
            <a:alphaModFix/>
          </a:blip>
          <a:srcRect b="10607" l="0" r="5446" t="-3492"/>
          <a:stretch/>
        </p:blipFill>
        <p:spPr>
          <a:xfrm>
            <a:off x="5577300" y="2571750"/>
            <a:ext cx="3077825" cy="174547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Эксперименты</a:t>
            </a:r>
            <a:endParaRPr/>
          </a:p>
        </p:txBody>
      </p:sp>
      <p:pic>
        <p:nvPicPr>
          <p:cNvPr id="181" name="Google Shape;18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000" y="1331150"/>
            <a:ext cx="3997000" cy="299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9925" y="1331162"/>
            <a:ext cx="3997000" cy="299773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Эксперименты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Результат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27" title="Screenshot 2025-05-20 at 00.55.54.png"/>
          <p:cNvPicPr preferRelativeResize="0"/>
          <p:nvPr/>
        </p:nvPicPr>
        <p:blipFill rotWithShape="1">
          <a:blip r:embed="rId3">
            <a:alphaModFix/>
          </a:blip>
          <a:srcRect b="10607" l="0" r="5446" t="-3492"/>
          <a:stretch/>
        </p:blipFill>
        <p:spPr>
          <a:xfrm>
            <a:off x="621550" y="2156838"/>
            <a:ext cx="3077825" cy="17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/>
          <p:nvPr>
            <p:ph idx="1" type="body"/>
          </p:nvPr>
        </p:nvSpPr>
        <p:spPr>
          <a:xfrm>
            <a:off x="4620250" y="1948463"/>
            <a:ext cx="3711300" cy="20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ru" sz="1900"/>
              <a:t>Получили результат в выпуклой постановке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-"/>
            </a:pPr>
            <a:r>
              <a:rPr lang="ru" sz="1900"/>
              <a:t>Далее сосредоточимся на экспериментальной части</a:t>
            </a:r>
            <a:endParaRPr sz="1900"/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 b="1" sz="1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type="title"/>
          </p:nvPr>
        </p:nvSpPr>
        <p:spPr>
          <a:xfrm>
            <a:off x="303150" y="21976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внимание!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“Распределенная оптимизация”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700" y="1627575"/>
            <a:ext cx="3619280" cy="94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099" y="3145376"/>
            <a:ext cx="920800" cy="4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865125"/>
            <a:ext cx="2065592" cy="4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5226150" y="1797100"/>
            <a:ext cx="3711300" cy="23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ru" sz="1900"/>
              <a:t>Узкое место - </a:t>
            </a:r>
            <a:r>
              <a:rPr b="1" lang="ru" sz="1900"/>
              <a:t>коммуникационная</a:t>
            </a:r>
            <a:r>
              <a:rPr lang="ru" sz="1900"/>
              <a:t> сложность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-"/>
            </a:pPr>
            <a:r>
              <a:rPr lang="ru" sz="1900"/>
              <a:t>Передавать градиенты между сервером и остальными </a:t>
            </a:r>
            <a:r>
              <a:rPr b="1" lang="ru" sz="1900"/>
              <a:t>дорого</a:t>
            </a:r>
            <a:r>
              <a:rPr lang="ru" sz="1900"/>
              <a:t>!</a:t>
            </a:r>
            <a:endParaRPr b="1" sz="1900"/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 b="1" sz="1900"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275225" y="3145375"/>
            <a:ext cx="1003500" cy="4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>
                <a:highlight>
                  <a:schemeClr val="dk1"/>
                </a:highlight>
              </a:rPr>
              <a:t>Сервер</a:t>
            </a:r>
            <a:endParaRPr b="1">
              <a:highlight>
                <a:schemeClr val="dk1"/>
              </a:highlight>
            </a:endParaRPr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2580113" y="3865175"/>
            <a:ext cx="2393700" cy="4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b="1" lang="ru" sz="1400">
                <a:highlight>
                  <a:schemeClr val="dk1"/>
                </a:highlight>
              </a:rPr>
              <a:t>Остальные устройства</a:t>
            </a:r>
            <a:endParaRPr b="1" sz="1400"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“Гомогенность данных”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3175175"/>
            <a:ext cx="8520600" cy="11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360045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/>
              <a:t>Общепринято считать, что данные на сервере каким-то образом отражают распределение данных в узлах </a:t>
            </a:r>
            <a:endParaRPr sz="21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8075" y="1965813"/>
            <a:ext cx="5907850" cy="60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“Композит”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04788" y="2851550"/>
            <a:ext cx="8520600" cy="21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ru" sz="2000"/>
              <a:t>На практике сервер </a:t>
            </a:r>
            <a:r>
              <a:rPr b="1" lang="ru" sz="2000"/>
              <a:t>по‑разному</a:t>
            </a:r>
            <a:r>
              <a:rPr lang="ru" sz="2000"/>
              <a:t> аппроксимирует клиентские выборки в различных «модах»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ru" sz="2000"/>
              <a:t>Частые (  ) и редкие (  ) режимы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-"/>
            </a:pPr>
            <a:r>
              <a:rPr lang="ru" sz="2000"/>
              <a:t>Если группа </a:t>
            </a:r>
            <a:r>
              <a:rPr lang="ru" sz="2000"/>
              <a:t>(  ) близка к серверным данным, то к ней можно обращаться сильно реже</a:t>
            </a:r>
            <a:endParaRPr sz="2000"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8225" y="1260050"/>
            <a:ext cx="5313725" cy="77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2225" y="3686425"/>
            <a:ext cx="286125" cy="24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7938" y="3746717"/>
            <a:ext cx="286100" cy="18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4250" y="4165925"/>
            <a:ext cx="286125" cy="24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59075" y="2173025"/>
            <a:ext cx="1331489" cy="3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 title="Screenshot 2025-05-19 at 23.39.30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65032" y="2151526"/>
            <a:ext cx="699696" cy="39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 title="Screenshot 2025-05-19 at 23.39.51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93125" y="2156830"/>
            <a:ext cx="659172" cy="356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 title="Screenshot 2025-05-19 at 23.40.39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30316" y="2237697"/>
            <a:ext cx="572498" cy="249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Предыдущие работы</a:t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650" y="1314175"/>
            <a:ext cx="3776995" cy="374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3225" y="1348616"/>
            <a:ext cx="3409675" cy="157648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4893225" y="2925100"/>
            <a:ext cx="4014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2"/>
                </a:solidFill>
                <a:highlight>
                  <a:schemeClr val="dk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Наблюдение:</a:t>
            </a:r>
            <a:endParaRPr sz="1500">
              <a:solidFill>
                <a:schemeClr val="dk2"/>
              </a:solidFill>
              <a:highlight>
                <a:schemeClr val="dk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Если использовать несмещенный аппроксиматор, то чтобы сэмплировать градиент смещено, придётся вводить нормировочную константу с p. Это не позволяет получить хорошую оценку по обеим функциям одновременно. </a:t>
            </a:r>
            <a:endParaRPr sz="15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Наш подход</a:t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04800" y="3442775"/>
            <a:ext cx="8520600" cy="15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С вероятностью      мы пропускаем коммуникацию по   , что снижает количество обращений к "частым" клиентским данным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При этом сохраняем достаточную точность аппроксимации полного градиента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3963" y="3535750"/>
            <a:ext cx="286125" cy="24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9488" y="2276100"/>
            <a:ext cx="6256413" cy="7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 rotWithShape="1">
          <a:blip r:embed="rId5">
            <a:alphaModFix/>
          </a:blip>
          <a:srcRect b="0" l="0" r="2028" t="0"/>
          <a:stretch/>
        </p:blipFill>
        <p:spPr>
          <a:xfrm>
            <a:off x="3134750" y="1267088"/>
            <a:ext cx="2325475" cy="24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6">
            <a:alphaModFix/>
          </a:blip>
          <a:srcRect b="-10" l="0" r="1526" t="10"/>
          <a:stretch/>
        </p:blipFill>
        <p:spPr>
          <a:xfrm>
            <a:off x="3140775" y="1630763"/>
            <a:ext cx="2325475" cy="24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/>
          <p:nvPr/>
        </p:nvSpPr>
        <p:spPr>
          <a:xfrm>
            <a:off x="1144350" y="2151150"/>
            <a:ext cx="6506700" cy="1012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22275" y="3552900"/>
            <a:ext cx="509800" cy="20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Алгоритм</a:t>
            </a: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08250"/>
            <a:ext cx="6968949" cy="360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Начало пруфа</a:t>
            </a:r>
            <a:endParaRPr/>
          </a:p>
        </p:txBody>
      </p:sp>
      <p:pic>
        <p:nvPicPr>
          <p:cNvPr id="121" name="Google Shape;121;p20" title="Screenshot 2025-05-20 at 00.08.1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512800"/>
            <a:ext cx="4475939" cy="4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 title="Screenshot 2025-05-20 at 00.09.23.png"/>
          <p:cNvPicPr preferRelativeResize="0"/>
          <p:nvPr/>
        </p:nvPicPr>
        <p:blipFill rotWithShape="1">
          <a:blip r:embed="rId4">
            <a:alphaModFix/>
          </a:blip>
          <a:srcRect b="0" l="8858" r="0" t="0"/>
          <a:stretch/>
        </p:blipFill>
        <p:spPr>
          <a:xfrm>
            <a:off x="353164" y="2000375"/>
            <a:ext cx="4392975" cy="65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5189700" y="1512800"/>
            <a:ext cx="3642600" cy="11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Начинаем с выпуклости и условия оптимальности для проксимального шага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4" name="Google Shape;124;p20" title="Screenshot 2025-05-20 at 00.11.34.png"/>
          <p:cNvPicPr preferRelativeResize="0"/>
          <p:nvPr/>
        </p:nvPicPr>
        <p:blipFill rotWithShape="1">
          <a:blip r:embed="rId5">
            <a:alphaModFix/>
          </a:blip>
          <a:srcRect b="5669" l="6050" r="0" t="0"/>
          <a:stretch/>
        </p:blipFill>
        <p:spPr>
          <a:xfrm>
            <a:off x="393850" y="2921775"/>
            <a:ext cx="6070299" cy="200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/>
          <p:nvPr/>
        </p:nvSpPr>
        <p:spPr>
          <a:xfrm>
            <a:off x="2418825" y="2956200"/>
            <a:ext cx="2368800" cy="4269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4516925" y="3470325"/>
            <a:ext cx="1947300" cy="3579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27" name="Google Shape;127;p20"/>
          <p:cNvCxnSpPr>
            <a:endCxn id="125" idx="3"/>
          </p:cNvCxnSpPr>
          <p:nvPr/>
        </p:nvCxnSpPr>
        <p:spPr>
          <a:xfrm rot="10800000">
            <a:off x="4787625" y="3169650"/>
            <a:ext cx="2125500" cy="252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" name="Google Shape;128;p20"/>
          <p:cNvCxnSpPr/>
          <p:nvPr/>
        </p:nvCxnSpPr>
        <p:spPr>
          <a:xfrm flipH="1">
            <a:off x="6464250" y="3670000"/>
            <a:ext cx="469500" cy="3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9" name="Google Shape;129;p20"/>
          <p:cNvSpPr txBox="1"/>
          <p:nvPr/>
        </p:nvSpPr>
        <p:spPr>
          <a:xfrm>
            <a:off x="6940625" y="2988325"/>
            <a:ext cx="10191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accent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Лемма 1</a:t>
            </a:r>
            <a:endParaRPr sz="1500">
              <a:solidFill>
                <a:schemeClr val="accent4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6933775" y="3435825"/>
            <a:ext cx="10191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accent5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Лемма 2</a:t>
            </a:r>
            <a:endParaRPr sz="1500">
              <a:solidFill>
                <a:schemeClr val="accent5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Вспомогательные леммы</a:t>
            </a:r>
            <a:endParaRPr/>
          </a:p>
        </p:txBody>
      </p:sp>
      <p:pic>
        <p:nvPicPr>
          <p:cNvPr id="136" name="Google Shape;136;p21" title="Screenshot 2025-05-20 at 00.19.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77425"/>
            <a:ext cx="8125099" cy="76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 title="Screenshot 2025-05-20 at 00.19.4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028730"/>
            <a:ext cx="8520602" cy="133134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/>
          <p:nvPr/>
        </p:nvSpPr>
        <p:spPr>
          <a:xfrm>
            <a:off x="908900" y="2065675"/>
            <a:ext cx="2292900" cy="3099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9" name="Google Shape;139;p21"/>
          <p:cNvSpPr/>
          <p:nvPr/>
        </p:nvSpPr>
        <p:spPr>
          <a:xfrm>
            <a:off x="3967000" y="2065675"/>
            <a:ext cx="1947600" cy="3099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0" name="Google Shape;140;p21"/>
          <p:cNvSpPr/>
          <p:nvPr/>
        </p:nvSpPr>
        <p:spPr>
          <a:xfrm>
            <a:off x="729875" y="3291300"/>
            <a:ext cx="2953800" cy="309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4455875" y="3291300"/>
            <a:ext cx="2415900" cy="309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