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5221c35d47_0_1:notes"/>
          <p:cNvSpPr txBox="1"/>
          <p:nvPr>
            <p:ph idx="12" type="sldNum"/>
          </p:nvPr>
        </p:nvSpPr>
        <p:spPr>
          <a:xfrm>
            <a:off x="3881795" y="8686962"/>
            <a:ext cx="29763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fld id="{00000000-1234-1234-1234-123412341234}" type="slidenum">
              <a:rPr lang="ru" sz="1200"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/>
          </a:p>
        </p:txBody>
      </p:sp>
      <p:sp>
        <p:nvSpPr>
          <p:cNvPr id="52" name="Google Shape;52;g35221c35d47_0_1:notes"/>
          <p:cNvSpPr/>
          <p:nvPr>
            <p:ph idx="2" type="sldImg"/>
          </p:nvPr>
        </p:nvSpPr>
        <p:spPr>
          <a:xfrm>
            <a:off x="197188" y="695135"/>
            <a:ext cx="6463500" cy="3428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729FCF"/>
          </a:solidFill>
          <a:ln cap="flat" cmpd="sng" w="25400">
            <a:solidFill>
              <a:srgbClr val="3465A4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" name="Google Shape;53;g35221c35d47_0_1:notes"/>
          <p:cNvSpPr txBox="1"/>
          <p:nvPr>
            <p:ph idx="1" type="body"/>
          </p:nvPr>
        </p:nvSpPr>
        <p:spPr>
          <a:xfrm>
            <a:off x="685829" y="4343327"/>
            <a:ext cx="54864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190500" lvl="0" marL="1905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221c35d47_0_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221c35d47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221c35d47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221c35d47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5221c35d47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5221c35d47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5221c35d47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5221c35d47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5221c35d47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5221c35d47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221c35d47_0_2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221c35d47_0_2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5221c35d47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5221c35d47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5221c35d47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5221c35d47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citeseerx.ist.psu.edu/document?repid=rep1&amp;type=pdf&amp;doi=3353752b6efcb5c58e338ee1f12224e63881c8ed" TargetMode="External"/><Relationship Id="rId4" Type="http://schemas.openxmlformats.org/officeDocument/2006/relationships/hyperlink" Target="https://arxiv.org/pdf/2306.13478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hyperlink" Target="https://en.wikipedia.org/wiki/Linear_independence#Affine_independence" TargetMode="External"/><Relationship Id="rId5" Type="http://schemas.openxmlformats.org/officeDocument/2006/relationships/hyperlink" Target="https://en.wikipedia.org/wiki/Convex_cone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3262875" y="2811488"/>
            <a:ext cx="25278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25" spcFirstLastPara="1" rIns="81625" wrap="square" tIns="40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r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Миша Савватеев, МФТИ</a:t>
            </a:r>
            <a:endParaRPr sz="1300"/>
          </a:p>
        </p:txBody>
      </p:sp>
      <p:sp>
        <p:nvSpPr>
          <p:cNvPr id="56" name="Google Shape;56;p13"/>
          <p:cNvSpPr txBox="1"/>
          <p:nvPr/>
        </p:nvSpPr>
        <p:spPr>
          <a:xfrm>
            <a:off x="3642293" y="4537004"/>
            <a:ext cx="16002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25" spcFirstLastPara="1" rIns="81625" wrap="square" tIns="40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</a:pPr>
            <a:r>
              <a:rPr b="0" i="0" lang="ru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11.03.2025</a:t>
            </a:r>
            <a:endParaRPr sz="1300"/>
          </a:p>
        </p:txBody>
      </p:sp>
      <p:sp>
        <p:nvSpPr>
          <p:cNvPr id="57" name="Google Shape;57;p13"/>
          <p:cNvSpPr txBox="1"/>
          <p:nvPr/>
        </p:nvSpPr>
        <p:spPr>
          <a:xfrm>
            <a:off x="5063377" y="1611344"/>
            <a:ext cx="26301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25" spcFirstLastPara="1" rIns="81625" wrap="square" tIns="40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ru" sz="16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Strong Simplex Conjecture</a:t>
            </a:r>
            <a:endParaRPr sz="1300"/>
          </a:p>
        </p:txBody>
      </p:sp>
      <p:sp>
        <p:nvSpPr>
          <p:cNvPr id="58" name="Google Shape;58;p13"/>
          <p:cNvSpPr txBox="1"/>
          <p:nvPr/>
        </p:nvSpPr>
        <p:spPr>
          <a:xfrm>
            <a:off x="1217384" y="1611369"/>
            <a:ext cx="2544600" cy="3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0825" lIns="81625" spcFirstLastPara="1" rIns="81625" wrap="square" tIns="408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b="0" i="0" lang="ru" sz="16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Weak Simplex Conjecture</a:t>
            </a:r>
            <a:endParaRPr sz="1300"/>
          </a:p>
        </p:txBody>
      </p:sp>
      <p:sp>
        <p:nvSpPr>
          <p:cNvPr id="59" name="Google Shape;59;p13"/>
          <p:cNvSpPr txBox="1"/>
          <p:nvPr/>
        </p:nvSpPr>
        <p:spPr>
          <a:xfrm>
            <a:off x="1108313" y="3370725"/>
            <a:ext cx="6907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/>
              <a:t>Научный руководитель: Фролов Алексей Андреевич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Профессор, д.ф.-м.н., профессор, директор центра, Сколковский институт науки и технологий (Сколтех),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профессор на кафедре дискретной математики МФТИ.</a:t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1607275" y="267275"/>
            <a:ext cx="60279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/>
              <a:t>Weak </a:t>
            </a:r>
            <a:r>
              <a:rPr lang="ru" sz="2400"/>
              <a:t>and Strong </a:t>
            </a:r>
            <a:r>
              <a:rPr lang="ru" sz="2400"/>
              <a:t>Simplex Conjecture</a:t>
            </a:r>
            <a:r>
              <a:rPr lang="ru" sz="2400"/>
              <a:t>s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2708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Формальная постановка задачи (1):</a:t>
            </a:r>
            <a:endParaRPr/>
          </a:p>
        </p:txBody>
      </p:sp>
      <p:sp>
        <p:nvSpPr>
          <p:cNvPr id="66" name="Google Shape;66;p14"/>
          <p:cNvSpPr txBox="1"/>
          <p:nvPr/>
        </p:nvSpPr>
        <p:spPr>
          <a:xfrm>
            <a:off x="2059050" y="2466488"/>
            <a:ext cx="4620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Есть AWGN-канал передачи сообщений: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y = w + sigma*z, где z ~ N(0, I_n).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1714500" y="3657725"/>
            <a:ext cx="5309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Есть декодировщик, который по полученному y восстанавливает w_i (или выдаёт ошибку).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68" name="Google Shape;68;p14"/>
          <p:cNvSpPr txBox="1"/>
          <p:nvPr/>
        </p:nvSpPr>
        <p:spPr>
          <a:xfrm>
            <a:off x="2362200" y="1275275"/>
            <a:ext cx="4014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Есть n+1 сообщение w_i \in R^n, которые нужно передавать.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2986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Формальная постановка задачи (2):</a:t>
            </a:r>
            <a:endParaRPr/>
          </a:p>
        </p:txBody>
      </p:sp>
      <p:sp>
        <p:nvSpPr>
          <p:cNvPr id="74" name="Google Shape;74;p15"/>
          <p:cNvSpPr txBox="1"/>
          <p:nvPr/>
        </p:nvSpPr>
        <p:spPr>
          <a:xfrm>
            <a:off x="4795025" y="1853900"/>
            <a:ext cx="4014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1962000" y="1049775"/>
            <a:ext cx="5220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Обозначим регионы, где декодировщик выдаёт w_i, за D_i = {y: D(y) = w_i}.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1477525" y="1967100"/>
            <a:ext cx="6255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Каждому </a:t>
            </a:r>
            <a:r>
              <a:rPr b="1" lang="ru" sz="1800">
                <a:solidFill>
                  <a:schemeClr val="dk1"/>
                </a:solidFill>
              </a:rPr>
              <a:t>детерминированному</a:t>
            </a:r>
            <a:r>
              <a:rPr lang="ru" sz="1800">
                <a:solidFill>
                  <a:schemeClr val="dk1"/>
                </a:solidFill>
              </a:rPr>
              <a:t> декодировщику соответствуют такие </a:t>
            </a:r>
            <a:r>
              <a:rPr b="1" lang="ru" sz="1800">
                <a:solidFill>
                  <a:schemeClr val="dk1"/>
                </a:solidFill>
              </a:rPr>
              <a:t>непересекающиеся</a:t>
            </a:r>
            <a:r>
              <a:rPr lang="ru" sz="1800">
                <a:solidFill>
                  <a:schemeClr val="dk1"/>
                </a:solidFill>
              </a:rPr>
              <a:t> области.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77" name="Google Shape;77;p15"/>
          <p:cNvSpPr txBox="1"/>
          <p:nvPr/>
        </p:nvSpPr>
        <p:spPr>
          <a:xfrm>
            <a:off x="2177875" y="2884425"/>
            <a:ext cx="4854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Предположим, что все w_i передаются </a:t>
            </a:r>
            <a:r>
              <a:rPr b="1" lang="ru" sz="1800">
                <a:solidFill>
                  <a:schemeClr val="dk1"/>
                </a:solidFill>
              </a:rPr>
              <a:t>равновероятно </a:t>
            </a:r>
            <a:r>
              <a:rPr lang="ru" sz="1800">
                <a:solidFill>
                  <a:schemeClr val="dk1"/>
                </a:solidFill>
              </a:rPr>
              <a:t>и имеют </a:t>
            </a:r>
            <a:r>
              <a:rPr b="1" lang="ru" sz="1800">
                <a:solidFill>
                  <a:schemeClr val="dk1"/>
                </a:solidFill>
              </a:rPr>
              <a:t>равную норму</a:t>
            </a:r>
            <a:r>
              <a:rPr lang="ru" sz="1800">
                <a:solidFill>
                  <a:schemeClr val="dk1"/>
                </a:solidFill>
              </a:rPr>
              <a:t>.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78" name="Google Shape;78;p15"/>
          <p:cNvSpPr txBox="1"/>
          <p:nvPr/>
        </p:nvSpPr>
        <p:spPr>
          <a:xfrm>
            <a:off x="1746150" y="3850525"/>
            <a:ext cx="56517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Необходимо выбрать </a:t>
            </a:r>
            <a:r>
              <a:rPr b="1" lang="ru" sz="1800">
                <a:solidFill>
                  <a:schemeClr val="dk1"/>
                </a:solidFill>
              </a:rPr>
              <a:t>различные </a:t>
            </a:r>
            <a:r>
              <a:rPr lang="ru" sz="1800">
                <a:solidFill>
                  <a:schemeClr val="dk1"/>
                </a:solidFill>
              </a:rPr>
              <a:t>w_i и </a:t>
            </a:r>
            <a:r>
              <a:rPr b="1" lang="ru" sz="1800">
                <a:solidFill>
                  <a:schemeClr val="dk1"/>
                </a:solidFill>
              </a:rPr>
              <a:t>открытые</a:t>
            </a:r>
            <a:r>
              <a:rPr lang="ru" sz="1800">
                <a:solidFill>
                  <a:schemeClr val="dk1"/>
                </a:solidFill>
              </a:rPr>
              <a:t> регионы D_i, чтобы максимизировать вероятность </a:t>
            </a:r>
            <a:r>
              <a:rPr lang="ru" sz="1800">
                <a:solidFill>
                  <a:schemeClr val="dk1"/>
                </a:solidFill>
              </a:rPr>
              <a:t>Q(W, D) </a:t>
            </a:r>
            <a:r>
              <a:rPr lang="ru" sz="1800">
                <a:solidFill>
                  <a:schemeClr val="dk1"/>
                </a:solidFill>
              </a:rPr>
              <a:t>верной передачи сообщения.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448" y="1202950"/>
            <a:ext cx="3959550" cy="3491001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4939700" y="2457588"/>
            <a:ext cx="3759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Рассмотрим также D_i-области диаграммы Вороного.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85" name="Google Shape;85;p16"/>
          <p:cNvSpPr txBox="1"/>
          <p:nvPr>
            <p:ph type="title"/>
          </p:nvPr>
        </p:nvSpPr>
        <p:spPr>
          <a:xfrm>
            <a:off x="255025" y="242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Оптимальные D_i:</a:t>
            </a:r>
            <a:endParaRPr/>
          </a:p>
        </p:txBody>
      </p:sp>
      <p:sp>
        <p:nvSpPr>
          <p:cNvPr id="86" name="Google Shape;86;p16"/>
          <p:cNvSpPr txBox="1"/>
          <p:nvPr/>
        </p:nvSpPr>
        <p:spPr>
          <a:xfrm>
            <a:off x="1962000" y="1049775"/>
            <a:ext cx="522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4628300" y="1321425"/>
            <a:ext cx="43827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Q(W, D) = Pr_(i,z) {w_i+sigma*z \in D_i}.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5015725" y="4142600"/>
            <a:ext cx="3759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4676600" y="3678150"/>
            <a:ext cx="42861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Оказывается, в случае </a:t>
            </a:r>
            <a:r>
              <a:rPr b="1" lang="ru" sz="1800">
                <a:solidFill>
                  <a:schemeClr val="dk1"/>
                </a:solidFill>
              </a:rPr>
              <a:t>равновероятных</a:t>
            </a:r>
            <a:r>
              <a:rPr lang="ru" sz="1800">
                <a:solidFill>
                  <a:schemeClr val="dk1"/>
                </a:solidFill>
              </a:rPr>
              <a:t> w_i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они всегда не хуже</a:t>
            </a:r>
            <a:r>
              <a:rPr lang="ru" sz="1800">
                <a:solidFill>
                  <a:schemeClr val="dk1"/>
                </a:solidFill>
              </a:rPr>
              <a:t>!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311700" y="277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Замечания по оптимальности:</a:t>
            </a:r>
            <a:endParaRPr/>
          </a:p>
        </p:txBody>
      </p:sp>
      <p:sp>
        <p:nvSpPr>
          <p:cNvPr id="95" name="Google Shape;95;p17"/>
          <p:cNvSpPr txBox="1"/>
          <p:nvPr/>
        </p:nvSpPr>
        <p:spPr>
          <a:xfrm>
            <a:off x="2042025" y="1337725"/>
            <a:ext cx="5283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После n преобразований можно получить величину Q(W, D) в виде интеграла.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96" name="Google Shape;96;p17"/>
          <p:cNvSpPr txBox="1"/>
          <p:nvPr/>
        </p:nvSpPr>
        <p:spPr>
          <a:xfrm>
            <a:off x="951875" y="2574100"/>
            <a:ext cx="7533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Для её корректного определения нужна </a:t>
            </a:r>
            <a:r>
              <a:rPr b="1" lang="ru" sz="1800">
                <a:solidFill>
                  <a:schemeClr val="dk1"/>
                </a:solidFill>
              </a:rPr>
              <a:t>измеримость</a:t>
            </a:r>
            <a:r>
              <a:rPr lang="ru" sz="1800">
                <a:solidFill>
                  <a:schemeClr val="dk1"/>
                </a:solidFill>
              </a:rPr>
              <a:t> </a:t>
            </a:r>
            <a:r>
              <a:rPr lang="ru" sz="1800">
                <a:solidFill>
                  <a:schemeClr val="dk1"/>
                </a:solidFill>
              </a:rPr>
              <a:t>D_i.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Более того, они вполне могут </a:t>
            </a:r>
            <a:r>
              <a:rPr b="1" lang="ru" sz="1800">
                <a:solidFill>
                  <a:schemeClr val="dk1"/>
                </a:solidFill>
              </a:rPr>
              <a:t>взвешенно пересекаться</a:t>
            </a:r>
            <a:r>
              <a:rPr lang="ru" sz="1800">
                <a:solidFill>
                  <a:schemeClr val="dk1"/>
                </a:solidFill>
              </a:rPr>
              <a:t>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2376675" y="3852275"/>
            <a:ext cx="4613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Это соответствует возможности делать декодировщик </a:t>
            </a:r>
            <a:r>
              <a:rPr b="1" lang="ru" sz="1800">
                <a:solidFill>
                  <a:schemeClr val="dk1"/>
                </a:solidFill>
              </a:rPr>
              <a:t>вероятностным</a:t>
            </a:r>
            <a:r>
              <a:rPr lang="ru" sz="1800">
                <a:solidFill>
                  <a:schemeClr val="dk1"/>
                </a:solidFill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8"/>
          <p:cNvSpPr txBox="1"/>
          <p:nvPr>
            <p:ph type="title"/>
          </p:nvPr>
        </p:nvSpPr>
        <p:spPr>
          <a:xfrm>
            <a:off x="311700" y="2080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Явное описание D_i:</a:t>
            </a:r>
            <a:endParaRPr/>
          </a:p>
        </p:txBody>
      </p:sp>
      <p:sp>
        <p:nvSpPr>
          <p:cNvPr id="103" name="Google Shape;103;p18"/>
          <p:cNvSpPr txBox="1"/>
          <p:nvPr/>
        </p:nvSpPr>
        <p:spPr>
          <a:xfrm>
            <a:off x="1906100" y="933925"/>
            <a:ext cx="5136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Из-за того, что w_i </a:t>
            </a:r>
            <a:r>
              <a:rPr b="1" lang="ru" sz="1800">
                <a:solidFill>
                  <a:schemeClr val="dk1"/>
                </a:solidFill>
              </a:rPr>
              <a:t>различны</a:t>
            </a:r>
            <a:r>
              <a:rPr lang="ru" sz="1800">
                <a:solidFill>
                  <a:schemeClr val="dk1"/>
                </a:solidFill>
              </a:rPr>
              <a:t> и имеют </a:t>
            </a:r>
            <a:r>
              <a:rPr b="1" lang="ru" sz="1800">
                <a:solidFill>
                  <a:schemeClr val="dk1"/>
                </a:solidFill>
              </a:rPr>
              <a:t>равную норму</a:t>
            </a:r>
            <a:r>
              <a:rPr lang="ru" sz="1800">
                <a:solidFill>
                  <a:schemeClr val="dk1"/>
                </a:solidFill>
              </a:rPr>
              <a:t>, D_i имеют вид {x: A_i*x &gt; 0}.</a:t>
            </a:r>
            <a:endParaRPr b="1" sz="1800">
              <a:solidFill>
                <a:schemeClr val="dk1"/>
              </a:solidFill>
            </a:endParaRPr>
          </a:p>
        </p:txBody>
      </p:sp>
      <p:pic>
        <p:nvPicPr>
          <p:cNvPr id="104" name="Google Shape;10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85750" y="2299925"/>
            <a:ext cx="4286650" cy="247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/>
        </p:nvSpPr>
        <p:spPr>
          <a:xfrm>
            <a:off x="3484250" y="1979325"/>
            <a:ext cx="5283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Если все w_i являются </a:t>
            </a:r>
            <a:r>
              <a:rPr lang="ru" sz="1800" u="sng">
                <a:solidFill>
                  <a:schemeClr val="hlink"/>
                </a:solidFill>
                <a:hlinkClick r:id="rId4"/>
              </a:rPr>
              <a:t>афинно-независимыми</a:t>
            </a:r>
            <a:r>
              <a:rPr lang="ru" sz="1800">
                <a:solidFill>
                  <a:schemeClr val="dk1"/>
                </a:solidFill>
              </a:rPr>
              <a:t>, матрицы A_i будут невырожденными.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06" name="Google Shape;106;p18"/>
          <p:cNvSpPr txBox="1"/>
          <p:nvPr/>
        </p:nvSpPr>
        <p:spPr>
          <a:xfrm>
            <a:off x="3484250" y="3024725"/>
            <a:ext cx="5283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После N преобразований выводим, что каждая D_i получается, как внутренность </a:t>
            </a:r>
            <a:r>
              <a:rPr lang="ru" sz="1800" u="sng">
                <a:solidFill>
                  <a:schemeClr val="hlink"/>
                </a:solidFill>
                <a:hlinkClick r:id="rId5"/>
              </a:rPr>
              <a:t>конуса</a:t>
            </a:r>
            <a:r>
              <a:rPr lang="ru" sz="1800">
                <a:solidFill>
                  <a:schemeClr val="dk1"/>
                </a:solidFill>
              </a:rPr>
              <a:t>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07" name="Google Shape;107;p18"/>
          <p:cNvSpPr txBox="1"/>
          <p:nvPr/>
        </p:nvSpPr>
        <p:spPr>
          <a:xfrm>
            <a:off x="3359300" y="4033150"/>
            <a:ext cx="5532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Более того, вершины этих конусов “почти общие”, описываются мн-вом V из n+1 вектора. 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/>
          <p:nvPr>
            <p:ph type="title"/>
          </p:nvPr>
        </p:nvSpPr>
        <p:spPr>
          <a:xfrm>
            <a:off x="353525" y="277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Формальная постановка задачи (3):</a:t>
            </a:r>
            <a:endParaRPr/>
          </a:p>
        </p:txBody>
      </p:sp>
      <p:sp>
        <p:nvSpPr>
          <p:cNvPr id="113" name="Google Shape;113;p19"/>
          <p:cNvSpPr txBox="1"/>
          <p:nvPr/>
        </p:nvSpPr>
        <p:spPr>
          <a:xfrm>
            <a:off x="2181150" y="1602000"/>
            <a:ext cx="4781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Пусть сообщения w_i </a:t>
            </a:r>
            <a:r>
              <a:rPr b="1" lang="ru" sz="1800">
                <a:solidFill>
                  <a:schemeClr val="dk1"/>
                </a:solidFill>
              </a:rPr>
              <a:t>равновероятны</a:t>
            </a:r>
            <a:r>
              <a:rPr lang="ru" sz="1800">
                <a:solidFill>
                  <a:schemeClr val="dk1"/>
                </a:solidFill>
              </a:rPr>
              <a:t>, </a:t>
            </a:r>
            <a:r>
              <a:rPr b="1" lang="ru" sz="1800">
                <a:solidFill>
                  <a:schemeClr val="dk1"/>
                </a:solidFill>
              </a:rPr>
              <a:t>лежат на</a:t>
            </a:r>
            <a:r>
              <a:rPr lang="ru" sz="1800">
                <a:solidFill>
                  <a:schemeClr val="dk1"/>
                </a:solidFill>
              </a:rPr>
              <a:t> S^{n-1} и </a:t>
            </a:r>
            <a:r>
              <a:rPr b="1" lang="ru" sz="1800">
                <a:solidFill>
                  <a:schemeClr val="dk1"/>
                </a:solidFill>
              </a:rPr>
              <a:t>афинно-независимы</a:t>
            </a:r>
            <a:r>
              <a:rPr lang="ru" sz="1800">
                <a:solidFill>
                  <a:schemeClr val="dk1"/>
                </a:solidFill>
              </a:rPr>
              <a:t>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14" name="Google Shape;114;p19"/>
          <p:cNvSpPr txBox="1"/>
          <p:nvPr/>
        </p:nvSpPr>
        <p:spPr>
          <a:xfrm>
            <a:off x="1746600" y="2340900"/>
            <a:ext cx="5650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Декодировщик произвольный с </a:t>
            </a:r>
            <a:r>
              <a:rPr b="1" lang="ru" sz="1800">
                <a:solidFill>
                  <a:schemeClr val="dk1"/>
                </a:solidFill>
              </a:rPr>
              <a:t>измеримыми</a:t>
            </a:r>
            <a:r>
              <a:rPr lang="ru" sz="1800">
                <a:solidFill>
                  <a:schemeClr val="dk1"/>
                </a:solidFill>
              </a:rPr>
              <a:t> D_i.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1296425" y="3580100"/>
            <a:ext cx="6634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Тогда вероятность </a:t>
            </a:r>
            <a:r>
              <a:rPr lang="ru" sz="1800">
                <a:solidFill>
                  <a:schemeClr val="dk1"/>
                </a:solidFill>
              </a:rPr>
              <a:t>Q(W, D) </a:t>
            </a:r>
            <a:r>
              <a:rPr lang="ru" sz="1800">
                <a:solidFill>
                  <a:schemeClr val="dk1"/>
                </a:solidFill>
              </a:rPr>
              <a:t>верной декодировки в такой конфигурации не больше, чем в случае w_i - вершин симплекса с D_i - областями его диаграммы Вороного.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type="title"/>
          </p:nvPr>
        </p:nvSpPr>
        <p:spPr>
          <a:xfrm>
            <a:off x="311700" y="2638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Утверждения:</a:t>
            </a:r>
            <a:endParaRPr/>
          </a:p>
        </p:txBody>
      </p:sp>
      <p:sp>
        <p:nvSpPr>
          <p:cNvPr id="121" name="Google Shape;121;p20"/>
          <p:cNvSpPr txBox="1"/>
          <p:nvPr/>
        </p:nvSpPr>
        <p:spPr>
          <a:xfrm>
            <a:off x="1603050" y="1069863"/>
            <a:ext cx="5937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Есть оптимальный ответ среди пар (W, V), в котором D_i задаются, как внутренности конусов на V\{i}.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2237250" y="2106975"/>
            <a:ext cx="4725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В нём выполнено w_i \in D_i и вектора V являются </a:t>
            </a:r>
            <a:r>
              <a:rPr lang="ru" sz="1800">
                <a:solidFill>
                  <a:srgbClr val="FF00FF"/>
                </a:solidFill>
              </a:rPr>
              <a:t>афинно-независимыми</a:t>
            </a:r>
            <a:r>
              <a:rPr lang="ru" sz="1800">
                <a:solidFill>
                  <a:schemeClr val="dk1"/>
                </a:solidFill>
              </a:rPr>
              <a:t>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872850" y="3169250"/>
            <a:ext cx="7454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Среди афинно-зависимых W</a:t>
            </a:r>
            <a:r>
              <a:rPr lang="ru" sz="1800">
                <a:solidFill>
                  <a:schemeClr val="dk1"/>
                </a:solidFill>
              </a:rPr>
              <a:t> </a:t>
            </a:r>
            <a:r>
              <a:rPr b="1" lang="ru" sz="1800">
                <a:solidFill>
                  <a:schemeClr val="dk1"/>
                </a:solidFill>
              </a:rPr>
              <a:t>измеримый</a:t>
            </a:r>
            <a:r>
              <a:rPr lang="ru" sz="1800">
                <a:solidFill>
                  <a:schemeClr val="dk1"/>
                </a:solidFill>
              </a:rPr>
              <a:t> </a:t>
            </a:r>
            <a:r>
              <a:rPr lang="ru" sz="1800">
                <a:solidFill>
                  <a:schemeClr val="dk1"/>
                </a:solidFill>
              </a:rPr>
              <a:t>декодировщик </a:t>
            </a:r>
            <a:r>
              <a:rPr lang="ru" sz="1800">
                <a:solidFill>
                  <a:srgbClr val="FF00FF"/>
                </a:solidFill>
              </a:rPr>
              <a:t>не лучше</a:t>
            </a:r>
            <a:r>
              <a:rPr lang="ru" sz="1800">
                <a:solidFill>
                  <a:schemeClr val="dk1"/>
                </a:solidFill>
              </a:rPr>
              <a:t>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24" name="Google Shape;124;p20"/>
          <p:cNvSpPr txBox="1"/>
          <p:nvPr/>
        </p:nvSpPr>
        <p:spPr>
          <a:xfrm>
            <a:off x="1811200" y="3954313"/>
            <a:ext cx="59379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Проверить утверждение </a:t>
            </a:r>
            <a:r>
              <a:rPr b="1" lang="ru" sz="1800">
                <a:solidFill>
                  <a:srgbClr val="FF00FF"/>
                </a:solidFill>
              </a:rPr>
              <a:t>Middle</a:t>
            </a:r>
            <a:r>
              <a:rPr lang="ru" sz="1800">
                <a:solidFill>
                  <a:schemeClr val="dk1"/>
                </a:solidFill>
              </a:rPr>
              <a:t> Simplex Conjecture: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w_i не обязательно </a:t>
            </a:r>
            <a:r>
              <a:rPr b="1" lang="ru" sz="1800">
                <a:solidFill>
                  <a:schemeClr val="dk1"/>
                </a:solidFill>
              </a:rPr>
              <a:t>на</a:t>
            </a:r>
            <a:r>
              <a:rPr lang="ru" sz="1800">
                <a:solidFill>
                  <a:schemeClr val="dk1"/>
                </a:solidFill>
              </a:rPr>
              <a:t> S^{n-1}, но </a:t>
            </a:r>
            <a:r>
              <a:rPr b="1" lang="ru" sz="1800">
                <a:solidFill>
                  <a:schemeClr val="dk1"/>
                </a:solidFill>
              </a:rPr>
              <a:t>каждый </a:t>
            </a:r>
            <a:r>
              <a:rPr b="1" lang="ru" sz="1800">
                <a:solidFill>
                  <a:srgbClr val="FF00FF"/>
                </a:solidFill>
              </a:rPr>
              <a:t>в</a:t>
            </a:r>
            <a:r>
              <a:rPr lang="ru" sz="1800">
                <a:solidFill>
                  <a:schemeClr val="dk1"/>
                </a:solidFill>
              </a:rPr>
              <a:t> шаре.</a:t>
            </a:r>
            <a:endParaRPr b="1"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type="title"/>
          </p:nvPr>
        </p:nvSpPr>
        <p:spPr>
          <a:xfrm>
            <a:off x="311700" y="3892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План док-ва:</a:t>
            </a:r>
            <a:endParaRPr/>
          </a:p>
        </p:txBody>
      </p:sp>
      <p:sp>
        <p:nvSpPr>
          <p:cNvPr id="130" name="Google Shape;130;p21"/>
          <p:cNvSpPr txBox="1"/>
          <p:nvPr/>
        </p:nvSpPr>
        <p:spPr>
          <a:xfrm>
            <a:off x="1735350" y="1832850"/>
            <a:ext cx="56733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Хотим научиться находить оптимальные W по V – </a:t>
            </a:r>
            <a:r>
              <a:rPr lang="ru" sz="1800">
                <a:solidFill>
                  <a:srgbClr val="FF00FF"/>
                </a:solidFill>
              </a:rPr>
              <a:t>Gaussian centroid</a:t>
            </a:r>
            <a:r>
              <a:rPr lang="ru" sz="1800">
                <a:solidFill>
                  <a:schemeClr val="dk1"/>
                </a:solidFill>
              </a:rPr>
              <a:t>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1712550" y="3293525"/>
            <a:ext cx="5718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</a:rPr>
              <a:t>Пользуясь двойным заданием V по W и W по V, выводим из </a:t>
            </a:r>
            <a:r>
              <a:rPr lang="ru" sz="1800">
                <a:solidFill>
                  <a:srgbClr val="FF00FF"/>
                </a:solidFill>
              </a:rPr>
              <a:t>симметрии</a:t>
            </a:r>
            <a:r>
              <a:rPr lang="ru" sz="1800">
                <a:solidFill>
                  <a:schemeClr val="dk1"/>
                </a:solidFill>
              </a:rPr>
              <a:t>, что одно из оптимальных расположений - симплекс.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