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2" r:id="rId5"/>
    <p:sldId id="268" r:id="rId6"/>
    <p:sldId id="272" r:id="rId7"/>
    <p:sldId id="273" r:id="rId8"/>
    <p:sldId id="275" r:id="rId9"/>
    <p:sldId id="274" r:id="rId10"/>
    <p:sldId id="277" r:id="rId11"/>
    <p:sldId id="279" r:id="rId12"/>
    <p:sldId id="281" r:id="rId13"/>
    <p:sldId id="286" r:id="rId14"/>
    <p:sldId id="282" r:id="rId15"/>
    <p:sldId id="295" r:id="rId16"/>
    <p:sldId id="292" r:id="rId17"/>
    <p:sldId id="283" r:id="rId18"/>
    <p:sldId id="288" r:id="rId19"/>
    <p:sldId id="289" r:id="rId20"/>
    <p:sldId id="290" r:id="rId21"/>
    <p:sldId id="293" r:id="rId22"/>
    <p:sldId id="294" r:id="rId23"/>
    <p:sldId id="296" r:id="rId24"/>
    <p:sldId id="291" r:id="rId25"/>
    <p:sldId id="284" r:id="rId26"/>
    <p:sldId id="285" r:id="rId27"/>
    <p:sldId id="297" r:id="rId28"/>
    <p:sldId id="301" r:id="rId29"/>
    <p:sldId id="298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965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B6F3-210D-1481-65B8-EEC180FD3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социальной динамики в окрестности аномально плотных сетевых структур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17CC4B-F552-699E-BBBF-177CC10FA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Черевичная Наталья, Б05-226</a:t>
            </a:r>
          </a:p>
          <a:p>
            <a:r>
              <a:rPr lang="ru-RU" dirty="0" err="1"/>
              <a:t>Козицин</a:t>
            </a:r>
            <a:r>
              <a:rPr lang="ru-RU" dirty="0"/>
              <a:t> Иван Владимирович</a:t>
            </a:r>
            <a:r>
              <a:rPr lang="ru-RU"/>
              <a:t>, к.</a:t>
            </a:r>
            <a:r>
              <a:rPr lang="ru-RU" dirty="0"/>
              <a:t>ф.-м.н., МФТИ, ИПУ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58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754D0-DA6C-3BCE-B8FD-CFA8419F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9" y="254317"/>
            <a:ext cx="11145805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6D16-55E9-48EC-5CD9-9CBB3015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84A80-0B74-F5E5-22D7-9140B8AB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4" y="362892"/>
            <a:ext cx="11053730" cy="59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32C4-376F-79FF-0994-050941E9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DF8F21-850E-C93B-601C-5B0A3414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3" y="233830"/>
            <a:ext cx="11183911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5D170-CF01-7BC1-8AD3-BFB60D7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1F2AD-58DD-2A42-41E0-E73DBC03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591183"/>
            <a:ext cx="10282339" cy="51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5FD5-EACE-8CC8-9088-8A404341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641F0-B9A6-3DC2-BB63-DFC321AF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713996"/>
            <a:ext cx="1119343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A9437-D1EB-4314-3634-6A93E205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Графики по типам связи друзей в графе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0B8F4-B72E-2396-ABC2-FF554140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пяти друзей</a:t>
            </a:r>
          </a:p>
        </p:txBody>
      </p:sp>
    </p:spTree>
    <p:extLst>
      <p:ext uri="{BB962C8B-B14F-4D97-AF65-F5344CB8AC3E}">
        <p14:creationId xmlns:p14="http://schemas.microsoft.com/office/powerpoint/2010/main" val="30431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5AA6C-0493-6627-267C-E19D6048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вспомним, что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5EEB7-2A51-76A6-D2DA-1CBCCC34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4" y="2093976"/>
            <a:ext cx="5072813" cy="3624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AF205-CDA2-7D11-A38F-8868BE5F2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62" y="2207936"/>
            <a:ext cx="5790409" cy="31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E822-AA00-7075-E3E4-06EFAF6F8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A60C3-608B-BD3A-0086-8377EE8F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1" y="293989"/>
            <a:ext cx="11174384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0DF8-8122-FCFA-A245-0FAF0806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E95E1-57D1-9E65-9848-B0875A5D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23"/>
          <a:stretch/>
        </p:blipFill>
        <p:spPr>
          <a:xfrm>
            <a:off x="312865" y="351604"/>
            <a:ext cx="11174384" cy="5843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991FC-D9EF-BA99-9FC3-8D9E01A223EC}"/>
              </a:ext>
            </a:extLst>
          </p:cNvPr>
          <p:cNvSpPr txBox="1"/>
          <p:nvPr/>
        </p:nvSpPr>
        <p:spPr>
          <a:xfrm>
            <a:off x="5443257" y="619552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типы</a:t>
            </a:r>
          </a:p>
        </p:txBody>
      </p:sp>
    </p:spTree>
    <p:extLst>
      <p:ext uri="{BB962C8B-B14F-4D97-AF65-F5344CB8AC3E}">
        <p14:creationId xmlns:p14="http://schemas.microsoft.com/office/powerpoint/2010/main" val="256603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DD7B-B945-4D9E-8F21-5006DD3D9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263399-F99E-C782-EB86-18E316D0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82"/>
          <a:stretch/>
        </p:blipFill>
        <p:spPr>
          <a:xfrm>
            <a:off x="218972" y="203294"/>
            <a:ext cx="11231542" cy="578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11531-3A68-4A7D-F9AF-318C877EC65F}"/>
              </a:ext>
            </a:extLst>
          </p:cNvPr>
          <p:cNvSpPr txBox="1"/>
          <p:nvPr/>
        </p:nvSpPr>
        <p:spPr>
          <a:xfrm>
            <a:off x="5508371" y="599025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типы</a:t>
            </a:r>
          </a:p>
        </p:txBody>
      </p:sp>
    </p:spTree>
    <p:extLst>
      <p:ext uri="{BB962C8B-B14F-4D97-AF65-F5344CB8AC3E}">
        <p14:creationId xmlns:p14="http://schemas.microsoft.com/office/powerpoint/2010/main" val="213455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17B5-A1AE-64ED-1CFE-A8EB28EA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4DEB027-226B-12BA-5FF0-685587448B2D}"/>
              </a:ext>
            </a:extLst>
          </p:cNvPr>
          <p:cNvSpPr/>
          <p:nvPr/>
        </p:nvSpPr>
        <p:spPr>
          <a:xfrm>
            <a:off x="7492482" y="2509374"/>
            <a:ext cx="1110343" cy="1073021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82FCB86-9E9C-3A5D-F39F-318A81033374}"/>
              </a:ext>
            </a:extLst>
          </p:cNvPr>
          <p:cNvSpPr/>
          <p:nvPr/>
        </p:nvSpPr>
        <p:spPr>
          <a:xfrm>
            <a:off x="10406742" y="3240275"/>
            <a:ext cx="1110343" cy="10730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185A639-888D-8994-5FBF-2109DF22DE78}"/>
              </a:ext>
            </a:extLst>
          </p:cNvPr>
          <p:cNvSpPr/>
          <p:nvPr/>
        </p:nvSpPr>
        <p:spPr>
          <a:xfrm>
            <a:off x="10406743" y="1311945"/>
            <a:ext cx="1110343" cy="10730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F62777B-4987-E7E8-147E-01E4A293E088}"/>
              </a:ext>
            </a:extLst>
          </p:cNvPr>
          <p:cNvSpPr/>
          <p:nvPr/>
        </p:nvSpPr>
        <p:spPr>
          <a:xfrm>
            <a:off x="8602825" y="484632"/>
            <a:ext cx="1110343" cy="107302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7B26879-AD35-8D99-9066-57B0C4A30688}"/>
              </a:ext>
            </a:extLst>
          </p:cNvPr>
          <p:cNvCxnSpPr>
            <a:cxnSpLocks/>
          </p:cNvCxnSpPr>
          <p:nvPr/>
        </p:nvCxnSpPr>
        <p:spPr>
          <a:xfrm flipH="1" flipV="1">
            <a:off x="7993224" y="3706803"/>
            <a:ext cx="503855" cy="14810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70065-9A8B-141F-2DA0-AAC4084FF3D9}"/>
              </a:ext>
            </a:extLst>
          </p:cNvPr>
          <p:cNvSpPr txBox="1"/>
          <p:nvPr/>
        </p:nvSpPr>
        <p:spPr>
          <a:xfrm>
            <a:off x="8176391" y="5061297"/>
            <a:ext cx="135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агент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A32A1AE-BC2A-AA4B-6FBB-D9991036ED5C}"/>
              </a:ext>
            </a:extLst>
          </p:cNvPr>
          <p:cNvCxnSpPr>
            <a:cxnSpLocks/>
          </p:cNvCxnSpPr>
          <p:nvPr/>
        </p:nvCxnSpPr>
        <p:spPr>
          <a:xfrm flipH="1">
            <a:off x="8350898" y="1650959"/>
            <a:ext cx="296139" cy="7340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8DA0FCD-AEB8-6C63-64BB-191EB245DE28}"/>
              </a:ext>
            </a:extLst>
          </p:cNvPr>
          <p:cNvCxnSpPr>
            <a:cxnSpLocks/>
          </p:cNvCxnSpPr>
          <p:nvPr/>
        </p:nvCxnSpPr>
        <p:spPr>
          <a:xfrm flipH="1">
            <a:off x="8647037" y="2136150"/>
            <a:ext cx="1759705" cy="6904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7C6F818-ADD2-47D2-EE23-A4286B68AEB5}"/>
              </a:ext>
            </a:extLst>
          </p:cNvPr>
          <p:cNvCxnSpPr>
            <a:cxnSpLocks/>
          </p:cNvCxnSpPr>
          <p:nvPr/>
        </p:nvCxnSpPr>
        <p:spPr>
          <a:xfrm flipH="1" flipV="1">
            <a:off x="8602825" y="3405111"/>
            <a:ext cx="1698171" cy="3016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DEA892DF-A028-B449-7E98-BC14D016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1" y="2612899"/>
            <a:ext cx="64482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Понимание механизмов формирования и изменения мнений под влиянием социального окружения необходимо для эффективного управления социальными системами.</a:t>
            </a:r>
          </a:p>
        </p:txBody>
      </p:sp>
    </p:spTree>
    <p:extLst>
      <p:ext uri="{BB962C8B-B14F-4D97-AF65-F5344CB8AC3E}">
        <p14:creationId xmlns:p14="http://schemas.microsoft.com/office/powerpoint/2010/main" val="174243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145E1-5A1C-4693-7679-6F24A535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62507-AED4-8655-4F77-BEA71695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11"/>
          <a:stretch/>
        </p:blipFill>
        <p:spPr>
          <a:xfrm>
            <a:off x="233653" y="256862"/>
            <a:ext cx="11243000" cy="56400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5EC2E-2F23-A63D-46C1-E6828474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896947"/>
            <a:ext cx="685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9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24CD4-0DB4-BF85-8A09-F1247208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543B8-B312-ED66-9F85-DA34725F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38" y="1603951"/>
            <a:ext cx="9645052" cy="50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E8F8A-6812-0008-858B-FA25838E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681A62-DAC0-0EF5-B6AD-CF815BB9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9" y="1660850"/>
            <a:ext cx="10186333" cy="50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F33AA-8D41-BF4B-5A9C-0A6031B6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4F000-0B4F-DF03-BC45-D8DBFEB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Графики по типам связи друзей в графе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5A32F5-600A-CB4D-3B92-479F92F94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четырёх друзей</a:t>
            </a:r>
          </a:p>
        </p:txBody>
      </p:sp>
    </p:spTree>
    <p:extLst>
      <p:ext uri="{BB962C8B-B14F-4D97-AF65-F5344CB8AC3E}">
        <p14:creationId xmlns:p14="http://schemas.microsoft.com/office/powerpoint/2010/main" val="394367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CFE1-005C-0974-C8E3-AE36ECC6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26DE92-54DD-34AB-1AC8-AFE2F073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0" y="240224"/>
            <a:ext cx="11216770" cy="60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6070-64C1-A7CD-4A0D-24AC03578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97CEA9-AA35-4ED0-0427-8B60D5E8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8" y="170342"/>
            <a:ext cx="11250595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16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6637B-8AED-A5C0-D55E-2CB7E2BE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E0994-E79A-8DCD-C3F0-AD73C927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8" y="218365"/>
            <a:ext cx="11241069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8C4C-4D8E-90AD-13EF-F1CD8AA9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EAC92-8F97-DFB9-B8FB-82F52DA3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6" y="196310"/>
            <a:ext cx="11279174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5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3FEDA-A13C-23D3-A8CB-0C6C03C2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BEC49C-F0C5-4C46-8480-A7059B41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5" y="1654625"/>
            <a:ext cx="10340269" cy="51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5C30-CBE3-D36C-7353-8B1BB22E0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56DC3-A000-34AD-481D-4E64DA7EE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6" y="1202972"/>
            <a:ext cx="11096689" cy="543109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740F5B-4252-332F-7F2A-432AA6ED8248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интересное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5F3F1-D332-E768-0BD7-5461197B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80D39-C83D-95D2-7460-3921DCC8A3A4}"/>
              </a:ext>
            </a:extLst>
          </p:cNvPr>
          <p:cNvSpPr txBox="1"/>
          <p:nvPr/>
        </p:nvSpPr>
        <p:spPr>
          <a:xfrm>
            <a:off x="1238638" y="2093976"/>
            <a:ext cx="97528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ктивный пользователь (не менее одного взаимодействия с платформой в месяц)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Россияне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тарше 18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ткрытые настройки конфиденциальности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ледит за источниками информации в количестве от 10 до 200 Имеет друзей</a:t>
            </a:r>
          </a:p>
        </p:txBody>
      </p:sp>
    </p:spTree>
    <p:extLst>
      <p:ext uri="{BB962C8B-B14F-4D97-AF65-F5344CB8AC3E}">
        <p14:creationId xmlns:p14="http://schemas.microsoft.com/office/powerpoint/2010/main" val="971233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05E0D-0D3A-8991-AE59-A493154D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дальнейший План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89F98-55BF-B043-E23F-37B7F946201F}"/>
              </a:ext>
            </a:extLst>
          </p:cNvPr>
          <p:cNvSpPr txBox="1"/>
          <p:nvPr/>
        </p:nvSpPr>
        <p:spPr>
          <a:xfrm>
            <a:off x="1933381" y="2598933"/>
            <a:ext cx="8325238" cy="360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Проделать аналогичное для двух и трёх друзей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Рассмотреть вероятность сдвига в сторону мнения друзей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поискового исследования, запишем мат модель и перейдём к фундаментальному исследованию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Написание отчета и подготовка 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142919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28E6A-351E-FF90-CE17-253D46F9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91" y="2624328"/>
            <a:ext cx="8307417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2177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2CBDF0-06DE-B48E-A8D4-9373296D0509}"/>
              </a:ext>
            </a:extLst>
          </p:cNvPr>
          <p:cNvSpPr txBox="1"/>
          <p:nvPr/>
        </p:nvSpPr>
        <p:spPr>
          <a:xfrm>
            <a:off x="1536828" y="3536304"/>
            <a:ext cx="91183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“политические” группы: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консерваторы (C)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умеренные (M)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либералы (L)</a:t>
            </a:r>
          </a:p>
          <a:p>
            <a:endParaRPr lang="ru-RU" sz="2400" dirty="0"/>
          </a:p>
          <a:p>
            <a:endParaRPr lang="ru-RU" sz="2400" dirty="0"/>
          </a:p>
          <a:p>
            <a:pPr algn="ctr"/>
            <a:r>
              <a:rPr lang="en-US" sz="1600" dirty="0"/>
              <a:t>*</a:t>
            </a:r>
            <a:r>
              <a:rPr lang="ru-RU" sz="1600" dirty="0"/>
              <a:t>эти названия являются условными и не претендуют на политологическую строгость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CAE76-59CB-1F47-6A70-F3A378CD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16" y="767151"/>
            <a:ext cx="6592220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D18E-CA37-B1B6-0D64-3599D7F6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524F9-2F90-CFEC-4FAE-3A2B4617C5EF}"/>
              </a:ext>
            </a:extLst>
          </p:cNvPr>
          <p:cNvSpPr txBox="1"/>
          <p:nvPr/>
        </p:nvSpPr>
        <p:spPr>
          <a:xfrm>
            <a:off x="1751153" y="2010939"/>
            <a:ext cx="8689693" cy="304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Каким образом структурные паттерны влияют на людей, изначально имеющих мнение определенной категории?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различные типы связей между друзьями могут влиять на мнение индивидов, если друзья уже имеют мнение только больше 0,66?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вероятность сдвига мнения индивида влево или вправо в зависимости от сетевой структуры окружения</a:t>
            </a:r>
          </a:p>
        </p:txBody>
      </p:sp>
    </p:spTree>
    <p:extLst>
      <p:ext uri="{BB962C8B-B14F-4D97-AF65-F5344CB8AC3E}">
        <p14:creationId xmlns:p14="http://schemas.microsoft.com/office/powerpoint/2010/main" val="118503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A581B-E1B6-5803-040E-1CE741D1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D7DE4-493B-0CFA-43C2-5014BB28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6" y="1796294"/>
            <a:ext cx="5715904" cy="32654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D4173-57FC-4269-FBCD-BE482DA68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58" y="1737406"/>
            <a:ext cx="4248652" cy="33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C3A49-1D7E-E97B-028A-FE4D6421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4" y="323657"/>
            <a:ext cx="6699900" cy="4944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E8F84-759C-04D4-6EB8-0291B9C2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52" y="861567"/>
            <a:ext cx="5438948" cy="36792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040401-9A5A-DB87-1B10-21A88D75C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88" y="4681332"/>
            <a:ext cx="6756041" cy="16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F557E-2E5A-DA6C-AD8F-53E349B5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Графики по количеству рёбер</a:t>
            </a:r>
          </a:p>
        </p:txBody>
      </p:sp>
    </p:spTree>
    <p:extLst>
      <p:ext uri="{BB962C8B-B14F-4D97-AF65-F5344CB8AC3E}">
        <p14:creationId xmlns:p14="http://schemas.microsoft.com/office/powerpoint/2010/main" val="331290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127B6-E4A1-8E68-0471-0A18FB20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" y="849087"/>
            <a:ext cx="11762166" cy="52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0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59</TotalTime>
  <Words>232</Words>
  <Application>Microsoft Office PowerPoint</Application>
  <PresentationFormat>Широкоэкранный</PresentationFormat>
  <Paragraphs>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Rockwell</vt:lpstr>
      <vt:lpstr>Rockwell Condensed</vt:lpstr>
      <vt:lpstr>Wingdings</vt:lpstr>
      <vt:lpstr>Дерево</vt:lpstr>
      <vt:lpstr>Моделирование социальной динамики в окрестности аномально плотных сетевых структур</vt:lpstr>
      <vt:lpstr>Мотивация</vt:lpstr>
      <vt:lpstr>Данные</vt:lpstr>
      <vt:lpstr>Презентация PowerPoint</vt:lpstr>
      <vt:lpstr>Постановка задачи</vt:lpstr>
      <vt:lpstr>код</vt:lpstr>
      <vt:lpstr>Презентация PowerPoint</vt:lpstr>
      <vt:lpstr>Графики по количеству рёбер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интересное</vt:lpstr>
      <vt:lpstr>Презентация PowerPoint</vt:lpstr>
      <vt:lpstr>Графики по типам связи друзей в графе</vt:lpstr>
      <vt:lpstr>вспомним, что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Интересное</vt:lpstr>
      <vt:lpstr>Интересное</vt:lpstr>
      <vt:lpstr>Графики по типам связи друзей в графе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интересное</vt:lpstr>
      <vt:lpstr>Презентация PowerPoint</vt:lpstr>
      <vt:lpstr>дальнейший План работы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Наталья Комиссарова</dc:creator>
  <cp:lastModifiedBy>Наталья Комиссарова</cp:lastModifiedBy>
  <cp:revision>5</cp:revision>
  <dcterms:created xsi:type="dcterms:W3CDTF">2025-04-14T22:37:57Z</dcterms:created>
  <dcterms:modified xsi:type="dcterms:W3CDTF">2025-04-15T09:16:34Z</dcterms:modified>
</cp:coreProperties>
</file>