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Economica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Leonar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Economica-bold.fntdata"/><Relationship Id="rId21" Type="http://schemas.openxmlformats.org/officeDocument/2006/relationships/font" Target="fonts/Economica-regular.fntdata"/><Relationship Id="rId24" Type="http://schemas.openxmlformats.org/officeDocument/2006/relationships/font" Target="fonts/Economica-boldItalic.fntdata"/><Relationship Id="rId23" Type="http://schemas.openxmlformats.org/officeDocument/2006/relationships/font" Target="fonts/Economic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3-27T18:06:06.175">
    <p:pos x="6000" y="0"/>
    <p:text>что делаем дальше добавить слайд, библиотека
что результат работы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1f2a613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1f2a613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5b5120d9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5b5120d9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1f2a613c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41f2a613c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5b5120d9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5b5120d9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0a7f0324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40a7f0324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0a7f0324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0a7f0324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0a7f0324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0a7f0324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0a7f0324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0a7f0324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0a7f0324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0a7f0324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3f30903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3f30903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3f309039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3f309039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3f309039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3f309039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5b5120d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5b5120d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11700" y="713025"/>
            <a:ext cx="8441700" cy="12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Secure AI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845550" y="2686875"/>
            <a:ext cx="74529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</a:rPr>
              <a:t>Касерес Гутьеррес Леонард</a:t>
            </a:r>
            <a:r>
              <a:rPr lang="ru" sz="2200">
                <a:solidFill>
                  <a:schemeClr val="dk1"/>
                </a:solidFill>
              </a:rPr>
              <a:t>, МФТИ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74825" y="3548900"/>
            <a:ext cx="8557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Гончаров Алексей Владимирович</a:t>
            </a:r>
            <a:r>
              <a:rPr lang="ru" sz="1600">
                <a:solidFill>
                  <a:schemeClr val="dk1"/>
                </a:solidFill>
              </a:rPr>
              <a:t>, Зав лаборатории машинного интеллекта МФТИ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591150" y="4663875"/>
            <a:ext cx="18828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1 апреля 2025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Проведение взлома LLM-агента 1</a:t>
            </a:r>
            <a:endParaRPr sz="3700"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25" y="1099850"/>
            <a:ext cx="6611526" cy="35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6712850" y="1756500"/>
            <a:ext cx="2240400" cy="1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Имеем доступ к базе данных и через sql пытаемся удалить carlos-а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Проведение взлома LLM-агента 2</a:t>
            </a:r>
            <a:endParaRPr sz="3700"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75" y="1140200"/>
            <a:ext cx="6423699" cy="36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6660250" y="1628688"/>
            <a:ext cx="2324400" cy="27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Игрушечный сайт с объявлениями.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Нужно удалить пользователя с именем carlos, но не все так просто - нужно сделать это через прочтение LLM товара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Проведение взлома LLM-агента 2</a:t>
            </a:r>
            <a:endParaRPr sz="3700"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31300"/>
            <a:ext cx="4480252" cy="36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900" y="1180800"/>
            <a:ext cx="4731100" cy="12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4785250" y="3012475"/>
            <a:ext cx="3986400" cy="12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Просим прочитать LLM страницу товара с описанием, в котором скрыта непрямая инъекция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Что делаем дальше?</a:t>
            </a:r>
            <a:endParaRPr sz="3700"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340050"/>
            <a:ext cx="8520600" cy="28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Пишем библиотеку для проверки LLM-агентов - стараемся сделать универсальный инструмент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Будем тестировать 3 типа взлома, которые классифицировали в презентации выше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В первую очередь попробуем найти библиотеку с приблизительно нужным функционалом, а потом обернем в свою реализацию с доработками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11700" y="2272200"/>
            <a:ext cx="85206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4000"/>
              <a:t>Спасибо за внимание!</a:t>
            </a:r>
            <a:endParaRPr b="1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/>
              <a:t>План</a:t>
            </a:r>
            <a:endParaRPr sz="4500"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560925"/>
            <a:ext cx="8520600" cy="29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" sz="2400">
                <a:solidFill>
                  <a:schemeClr val="dk1"/>
                </a:solidFill>
              </a:rPr>
              <a:t>Введение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" sz="2400">
                <a:solidFill>
                  <a:schemeClr val="dk1"/>
                </a:solidFill>
              </a:rPr>
              <a:t>Цели и задачи проекта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" sz="2400">
                <a:solidFill>
                  <a:schemeClr val="dk1"/>
                </a:solidFill>
              </a:rPr>
              <a:t>Текущий процесс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u" sz="2400">
                <a:solidFill>
                  <a:schemeClr val="dk1"/>
                </a:solidFill>
              </a:rPr>
              <a:t>Дальнейшие исследования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0"/>
            <a:ext cx="3803100" cy="65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Доверие к LLM</a:t>
            </a:r>
            <a:endParaRPr sz="37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0" y="783600"/>
            <a:ext cx="8511600" cy="41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ru" sz="2400"/>
              <a:t>Внедрение LLM в бизнес:</a:t>
            </a:r>
            <a:endParaRPr sz="2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ru" sz="2400"/>
              <a:t>Автоматизация поддержки клиентов (24\7 чат боты)</a:t>
            </a:r>
            <a:endParaRPr sz="2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ru" sz="2400"/>
              <a:t>Генерация контента (реклама, технические тексты)</a:t>
            </a:r>
            <a:endParaRPr sz="24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400"/>
              <a:t>Атаки на LLM:</a:t>
            </a:r>
            <a:endParaRPr sz="2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ru" sz="2400"/>
              <a:t>Март 2023 - утечка персональных данных от ChatGPT</a:t>
            </a:r>
            <a:endParaRPr sz="2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ru" sz="2400"/>
              <a:t> Удаление пользователей или обновление информации через агентов</a:t>
            </a:r>
            <a:endParaRPr sz="24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2400"/>
              <a:t>Последствия:</a:t>
            </a:r>
            <a:endParaRPr sz="2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ru" sz="2400"/>
              <a:t>Для бизнеса:</a:t>
            </a:r>
            <a:endParaRPr sz="24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ru" sz="2400"/>
              <a:t>Финансовые потери (штрафы, </a:t>
            </a:r>
            <a:r>
              <a:rPr lang="ru" sz="2400"/>
              <a:t>упущенная выгода, потеря клиентов</a:t>
            </a:r>
            <a:r>
              <a:rPr lang="ru" sz="2400"/>
              <a:t>)</a:t>
            </a:r>
            <a:endParaRPr sz="24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ru" sz="2400"/>
              <a:t>Репутационные риски (утечка данных через LLM)</a:t>
            </a:r>
            <a:endParaRPr sz="2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ru" sz="2400"/>
              <a:t>Для пользователей:</a:t>
            </a:r>
            <a:endParaRPr sz="24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ru" sz="2400"/>
              <a:t>Распространение дезинформации</a:t>
            </a:r>
            <a:endParaRPr sz="24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ru" sz="2400"/>
              <a:t>Угрозы приватности (утечка персональных данных)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0" y="0"/>
            <a:ext cx="8185500" cy="79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Цели и задачи, текущий процесс:</a:t>
            </a:r>
            <a:endParaRPr sz="37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107300" y="845675"/>
            <a:ext cx="8724900" cy="3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Подчеркнуть проблему секьюрности LLM-агентов (✅)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Изучить тему секьюрности LLM-агентов в целом</a:t>
            </a:r>
            <a:r>
              <a:rPr lang="ru"/>
              <a:t> (✅)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Литературный обзор статей о защите LLM и LLM-агентов (✅)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Обзор продуктов для защиты от взломов (✅)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Анализ случаев взлома LLM-агентов (в т.ч. лабораторные работы) (✅)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Классификация типов взлома LLM-агентов (✅)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Провести дополнительные лабораторные работы (❌)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Найти open-source наработки для тестирования LLM-агентов (❌)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Доработать или написать свой прототип библиотеки для проверки LLM-агентов(❌)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Провести тесты на реальных моделях (❌)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7680550" y="1064475"/>
            <a:ext cx="148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Классификация типов взлома</a:t>
            </a:r>
            <a:endParaRPr sz="3700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89475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Джейлбрейки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Это техника, позволяющая обойти встроенные ограничения LLM (этические правила, фильтры контента)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Цель: заставить модель генерировать опасные, запрещенные или манипулятивные ответы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8FAFF"/>
              </a:solidFill>
              <a:highlight>
                <a:srgbClr val="292A2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5" y="2528620"/>
            <a:ext cx="4299875" cy="21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68464" y="4669675"/>
            <a:ext cx="83640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Примеры обычного запроса и джейлбрейка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300" y="2599735"/>
            <a:ext cx="3986401" cy="199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269625" y="89475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Раскрытие персональных данных: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Переобучение - модели запоминают фрагменты тренировочных данных, включая личную информацию (номера телефонов, email)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Уязвимости в дизайне - ошибка в настройке API (хранение истории чатов без анонимизации), подсказки, раскрывающие контекст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Классификация типов взлома</a:t>
            </a:r>
            <a:endParaRPr sz="37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25" y="2298300"/>
            <a:ext cx="5749025" cy="2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5108850" y="3312300"/>
            <a:ext cx="3639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Схема, как данные попадают в модель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63145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Непрямое взаимодействие (лабораторная № 2)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Атака, при которой злоумышленник не взаимодействует напрямую с агентом, а внедряет вредоносные промты или код в сторонние ресурсы (сайты, API), которые посещает и обрабатывает LLM.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Цель: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ru"/>
              <a:t>Манипуляция выводом агента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ru"/>
              <a:t>Кража данных (API, логины, конфиденциальная информация)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ru"/>
              <a:t>Генерация вредоносного контента</a:t>
            </a:r>
            <a:endParaRPr/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0" y="-1472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Классификация типов взлома</a:t>
            </a:r>
            <a:endParaRPr sz="37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75" y="2793700"/>
            <a:ext cx="5500201" cy="20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6050200" y="3550000"/>
            <a:ext cx="27348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Пример непрямого взаимодействия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700"/>
              <a:t>Проведение взлома: платформа</a:t>
            </a:r>
            <a:endParaRPr sz="370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25" y="783675"/>
            <a:ext cx="4722775" cy="35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307125" y="4485050"/>
            <a:ext cx="47070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Сайт с лабораторными работами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3999" y="783675"/>
            <a:ext cx="3851375" cy="344945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5014000" y="4485050"/>
            <a:ext cx="3755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Конкретная лабораторная работа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700"/>
              <a:t>Проведение взлома: платформа</a:t>
            </a:r>
            <a:endParaRPr sz="370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75" y="831300"/>
            <a:ext cx="5689402" cy="331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728425" y="4358850"/>
            <a:ext cx="4491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Как выглядит лабораторная работа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5987050" y="1772400"/>
            <a:ext cx="29871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Игрушечный сайт с объявлениями.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Нужно удалить пользователя с именем carlos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