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4.xml" ContentType="application/vnd.openxmlformats-officedocument.presentationml.notesSlide+xml"/>
  <Override PartName="/ppt/theme/theme1.xml" ContentType="application/vnd.openxmlformats-officedocument.them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0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19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9" r:id="rId5"/>
    <p:sldId id="266" r:id="rId6"/>
    <p:sldId id="260" r:id="rId7"/>
    <p:sldId id="270" r:id="rId8"/>
    <p:sldId id="269" r:id="rId9"/>
    <p:sldId id="271" r:id="rId10"/>
    <p:sldId id="273" r:id="rId11"/>
    <p:sldId id="280" r:id="rId12"/>
    <p:sldId id="265" r:id="rId13"/>
    <p:sldId id="261" r:id="rId14"/>
    <p:sldId id="283" r:id="rId15"/>
    <p:sldId id="284" r:id="rId16"/>
    <p:sldId id="28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tableStyles" Target="tableStyles.xml"/><Relationship Id="rId19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D48A0-1D9C-4301-B74F-B3A2ADEF5417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113CB-723E-4D28-8CA1-58399393AC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5587E18-2B16-4EDF-AB89-0EFA20A5A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294FDCE-1227-4917-8115-6A7324EAA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9DFBC6C-3EEA-4FF7-940F-63AD441CB6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BBB50E2-4302-491A-9C42-8B1C6562F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70F7E40-4730-4DD6-888D-DFA04A6C51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70F7E40-4730-4DD6-888D-DFA04A6C51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2347E2A-5D7A-49D3-B301-D11D98EC5D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4BC5C4E-6ACC-4915-AFD5-4660257CD2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5DFA738-72F9-4128-A3B0-CB5B563C17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F88AC3C-0F07-43C5-8AC5-410EDCB4E0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9CC0687-93A9-4DD9-9A34-45870EEDB2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9A7A7E4-7347-44F8-8131-4FF7AFEA6B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AED651C-9EFC-440C-9FE2-1B950DF976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9A5D4D1-CDEF-42E0-9F5A-0D8ED5F63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7715017-79C4-45F7-B3F8-FB95D25B3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hyperlink" Target="https://docs.ton.org/v3/documentation/smart-contracts/func/docs/functions" TargetMode="External"/><Relationship Id="rId2" Type="http://schemas.openxmlformats.org/officeDocument/2006/relationships/hyperlink" Target="https://github.com/ton-org/sandbox" TargetMode="External"/><Relationship Id="rId3" Type="http://schemas.openxmlformats.org/officeDocument/2006/relationships/hyperlink" Target="https://test.ton.org/tblkch.pdf" TargetMode="External"/><Relationship Id="rId4" Type="http://schemas.openxmlformats.org/officeDocument/2006/relationships/hyperlink" Target="https://github.com/ton-org/blueprint?tab=readme-ov-file#contract-development" TargetMode="External"/><Relationship Id="rId5" Type="http://schemas.openxmlformats.org/officeDocument/2006/relationships/hyperlink" Target="https://tonbit.xyz/reports/TonUP-Smart-Contract-Final-Audit-Report.pdf" TargetMode="External"/><Relationship Id="rId6" Type="http://schemas.openxmlformats.org/officeDocument/2006/relationships/hyperlink" Target="https://certificate.quantstamp.com/full/ton-locker-contract/6872997f-1110-45cc-b70f-2a4cd639da1f/index.html" TargetMode="External"/><Relationship Id="rId7" Type="http://schemas.openxmlformats.org/officeDocument/2006/relationships/image" Target="../media/image3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729018">
            <a:off x="-330989" y="5280627"/>
            <a:ext cx="8339864" cy="266728"/>
          </a:xfrm>
          <a:prstGeom prst="rect">
            <a:avLst/>
          </a:prstGeom>
          <a:solidFill>
            <a:srgbClr val="0F8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-491842" y="4975168"/>
            <a:ext cx="8746743" cy="1882832"/>
          </a:xfrm>
          <a:prstGeom prst="rtTriangle">
            <a:avLst/>
          </a:prstGeom>
          <a:solidFill>
            <a:srgbClr val="1F8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0" y="681012"/>
            <a:ext cx="9144000" cy="2387600"/>
          </a:xfrm>
        </p:spPr>
        <p:txBody>
          <a:bodyPr/>
          <a:lstStyle/>
          <a:p>
            <a:r>
              <a:rPr lang="ru-RU" altLang="en-US" sz="7200" b="1">
                <a:solidFill>
                  <a:srgbClr val="000066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TON Smart Contracts Vulnerabilities</a:t>
            </a:r>
            <a:endParaRPr lang="ru-RU" altLang="en-US" b="1">
              <a:solidFill>
                <a:srgbClr val="000066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3060" y="6237399"/>
            <a:ext cx="2428468" cy="369286"/>
          </a:xfrm>
        </p:spPr>
        <p:txBody>
          <a:bodyPr/>
          <a:lstStyle/>
          <a:p>
            <a:pPr algn="l"/>
            <a:r>
              <a:rPr lang="en-US" altLang="en-US">
                <a:solidFill>
                  <a:srgbClr val="000066"/>
                </a:solidFill>
                <a:latin typeface="Bahnschrift Condensed" pitchFamily="34" charset="0"/>
                <a:ea typeface="Bahnschrift Condensed" pitchFamily="34" charset="0"/>
                <a:cs typeface="Bahnschrift Condensed" pitchFamily="34" charset="0"/>
              </a:rPr>
              <a:t>Mishuris Matvey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7449914" y="2080093"/>
            <a:ext cx="15080223" cy="56299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6"/>
          <p:cNvSpPr/>
          <p:nvPr/>
        </p:nvSpPr>
        <p:spPr>
          <a:xfrm rot="4807906">
            <a:off x="2018149" y="-6406812"/>
            <a:ext cx="3883207" cy="12813624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189170" y="0"/>
            <a:ext cx="6168012" cy="1254455"/>
          </a:xfrm>
        </p:spPr>
        <p:txBody>
          <a:bodyPr/>
          <a:lstStyle/>
          <a:p>
            <a:r>
              <a:rPr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Gas Control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315585" y="2781638"/>
            <a:ext cx="7833500" cy="2244185"/>
          </a:xfr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Gas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 контексте блокчейна - это комиссия за работу вычислительных ресурсов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TVM.</a:t>
            </a:r>
          </a:p>
          <a:p>
            <a:pPr marL="0" indent="0">
              <a:buFont typeface="Courier New" pitchFamily="49" charset="0"/>
              <a:buNone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buFont typeface="Courier New" pitchFamily="49" charset="0"/>
              <a:buNone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Ошибки типа "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Gas Control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" связаны с неправильным расчётом комиссии за проведение транзакции.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5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рапеция 6"/>
          <p:cNvSpPr/>
          <p:nvPr/>
        </p:nvSpPr>
        <p:spPr>
          <a:xfrm rot="697417">
            <a:off x="8595771" y="1109816"/>
            <a:ext cx="2381033" cy="6378842"/>
          </a:xfrm>
          <a:prstGeom prst="trapezoid">
            <a:avLst>
              <a:gd name="adj" fmla="val 38971"/>
            </a:avLst>
          </a:prstGeom>
          <a:solidFill>
            <a:srgbClr val="DF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Треугольник 7"/>
          <p:cNvSpPr/>
          <p:nvPr/>
        </p:nvSpPr>
        <p:spPr>
          <a:xfrm rot="790976">
            <a:off x="9316618" y="-18916"/>
            <a:ext cx="2421375" cy="1645778"/>
          </a:xfrm>
          <a:prstGeom prst="triangle">
            <a:avLst/>
          </a:prstGeom>
          <a:solidFill>
            <a:srgbClr val="DF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94894" y="5873762"/>
            <a:ext cx="917532" cy="898486"/>
            <a:chOff x="4095836" y="382290"/>
            <a:chExt cx="936449" cy="945778"/>
          </a:xfrm>
        </p:grpSpPr>
        <p:sp>
          <p:nvSpPr>
            <p:cNvPr id="13" name="Прямоугольник 12"/>
            <p:cNvSpPr/>
            <p:nvPr/>
          </p:nvSpPr>
          <p:spPr>
            <a:xfrm rot="3303712">
              <a:off x="3868524" y="859873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Прямоугольник 12"/>
            <p:cNvSpPr/>
            <p:nvPr/>
          </p:nvSpPr>
          <p:spPr>
            <a:xfrm rot="18440085">
              <a:off x="4361430" y="859872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Прямоугольник 12"/>
            <p:cNvSpPr/>
            <p:nvPr/>
          </p:nvSpPr>
          <p:spPr>
            <a:xfrm>
              <a:off x="4181423" y="387986"/>
              <a:ext cx="756198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Прямоугольник 12"/>
            <p:cNvSpPr/>
            <p:nvPr/>
          </p:nvSpPr>
          <p:spPr>
            <a:xfrm rot="3222391">
              <a:off x="4893126" y="46293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Прямоугольник 12"/>
            <p:cNvSpPr/>
            <p:nvPr/>
          </p:nvSpPr>
          <p:spPr>
            <a:xfrm rot="18604175">
              <a:off x="4018022" y="46010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Прямоугольник 12"/>
            <p:cNvSpPr/>
            <p:nvPr/>
          </p:nvSpPr>
          <p:spPr>
            <a:xfrm rot="5400000">
              <a:off x="4143666" y="780538"/>
              <a:ext cx="832347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Текст. поле 20"/>
          <p:cNvSpPr txBox="1"/>
          <p:nvPr/>
        </p:nvSpPr>
        <p:spPr>
          <a:xfrm>
            <a:off x="1215939" y="5783786"/>
            <a:ext cx="2733505" cy="886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Bahnschrift Light" pitchFamily="34" charset="0"/>
                <a:ea typeface="Bahnschrift Light" pitchFamily="34" charset="0"/>
                <a:cs typeface="Bahnschrift Light" pitchFamily="34" charset="0"/>
              </a:rPr>
              <a:t>TON</a:t>
            </a:r>
            <a:endParaRPr lang="en-US" b="1">
              <a:solidFill>
                <a:schemeClr val="bg1"/>
              </a:solidFill>
              <a:latin typeface="Bahnschrift Light" pitchFamily="34" charset="0"/>
              <a:ea typeface="Bahnschrift Light" pitchFamily="34" charset="0"/>
              <a:cs typeface="Bahnschrift Light" pitchFamily="34" charset="0"/>
            </a:endParaRPr>
          </a:p>
        </p:txBody>
      </p:sp>
      <p:sp>
        <p:nvSpPr>
          <p:cNvPr id="22" name="Текст. поле 21"/>
          <p:cNvSpPr txBox="1"/>
          <p:nvPr/>
        </p:nvSpPr>
        <p:spPr>
          <a:xfrm>
            <a:off x="124946" y="803973"/>
            <a:ext cx="7973074" cy="155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DejaVu Serif" pitchFamily="18" charset="0"/>
                <a:ea typeface="DejaVu Serif" pitchFamily="18" charset="0"/>
                <a:cs typeface="DejaVu Serif" pitchFamily="18" charset="0"/>
              </a:rPr>
              <a:t>BugMagnifier: TON Transaction Simulator to Reveal Smart Contract Vulnerabilities</a:t>
            </a:r>
            <a:endParaRPr lang="en-US">
              <a:solidFill>
                <a:schemeClr val="bg1"/>
              </a:solidFill>
              <a:latin typeface="DejaVu Serif" pitchFamily="18" charset="0"/>
              <a:ea typeface="DejaVu Serif" pitchFamily="18" charset="0"/>
              <a:cs typeface="DejaVu Serif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431485" y="520353"/>
            <a:ext cx="9012159" cy="4360797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Создание инструмента для моделирования и управления порядком транзакций в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Blockchain</a:t>
            </a:r>
          </a:p>
          <a:p>
            <a:pPr marL="0" indent="0">
              <a:buFont typeface="Courier New" pitchFamily="49" charset="0"/>
              <a:buNone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ка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сери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и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смарт-контрактов, которые намеренно включают конкретные уязвимости</a:t>
            </a:r>
          </a:p>
          <a:p>
            <a:pPr marL="0" indent="0">
              <a:buFont typeface="Courier New" pitchFamily="49" charset="0"/>
              <a:buNone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Тестирование инструмента с помощью подготовленных контрактов с целью выявления конкретных типов ошибок</a:t>
            </a: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7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289268" y="796885"/>
            <a:ext cx="9012159" cy="4360797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Работа требует написания смарт-контрактов на 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FunC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и последующего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анализа возникающих уязвимостей. </a:t>
            </a: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 данный момент ведётся работа по изучению технической документации.</a:t>
            </a: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Разработка смарт-контрактов.</a:t>
            </a:r>
          </a:p>
        </p:txBody>
      </p:sp>
      <p:sp>
        <p:nvSpPr>
          <p:cNvPr id="7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289268" y="796885"/>
            <a:ext cx="9012159" cy="4360797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Для анализа и работы с уязвимостями необходимо иметь возможность локально тестировать смарт-контракты. </a:t>
            </a: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Для этих целей ведётся поиск наиболее релевантных инструментов:</a:t>
            </a:r>
          </a:p>
          <a:p>
            <a:pPr>
              <a:buFont typeface="Arial" pitchFamily="34" charset="0" panose="020B0604020202020204"/>
              <a:buChar char="•"/>
            </a:pP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Blueprint</a:t>
            </a:r>
          </a:p>
          <a:p>
            <a:pPr>
              <a:buFont typeface="Arial" pitchFamily="34" charset="0" panose="020B0604020202020204"/>
              <a:buChar char="•"/>
            </a:pP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Sandbox</a:t>
            </a:r>
          </a:p>
          <a:p>
            <a:pPr>
              <a:buFont typeface="Arial" pitchFamily="34" charset="0" panose="020B0604020202020204"/>
              <a:buChar char="•"/>
            </a:pP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TVM linker</a:t>
            </a:r>
          </a:p>
          <a:p>
            <a:pPr>
              <a:buFont typeface="Arial" pitchFamily="34" charset="0" panose="020B0604020202020204"/>
              <a:buChar char="•"/>
            </a:pP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Testnet</a:t>
            </a:r>
          </a:p>
        </p:txBody>
      </p:sp>
      <p:sp>
        <p:nvSpPr>
          <p:cNvPr id="7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395046" y="1730137"/>
            <a:ext cx="11368386" cy="3397726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1"/>
              </a:rPr>
              <a:t>https://docs.ton.org/v3/documentation/smart-contracts/func/docs/functions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2"/>
              </a:rPr>
              <a:t>https://github.com/ton-org/sandbox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3"/>
              </a:rPr>
              <a:t>https://test.ton.org/tblkch.pdf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4"/>
              </a:rPr>
              <a:t>https://github.com/ton-org/blueprint?tab=readme-ov-file#contract-development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5"/>
              </a:rPr>
              <a:t>https://tonbit.xyz/reports/TonUP-Smart-Contract-Final-Audit-Report.pdf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  <a:hlinkClick r:id="rId6"/>
              </a:rPr>
              <a:t>https://certificate.quantstamp.com/full/ton-locker-contract/6872997f-1110-45cc-b70f-2a4cd639da1f/index.html</a:t>
            </a: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9" name="Изображение 6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  <p:sp>
        <p:nvSpPr>
          <p:cNvPr id="10" name="Текст. поле 9"/>
          <p:cNvSpPr txBox="1"/>
          <p:nvPr/>
        </p:nvSpPr>
        <p:spPr>
          <a:xfrm>
            <a:off x="395046" y="624173"/>
            <a:ext cx="6123214" cy="57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Ссылки:</a:t>
            </a:r>
            <a:endParaRPr lang="en-US" sz="2400" b="1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sz="half" idx="2"/>
          </p:nvPr>
        </p:nvSpPr>
        <p:spPr>
          <a:xfrm>
            <a:off x="405237" y="366603"/>
            <a:ext cx="9225853" cy="4886114"/>
          </a:xfrm>
        </p:spPr>
        <p:txBody>
          <a:bodyPr/>
          <a:lstStyle/>
          <a:p>
            <a:pPr marL="0" indent="0">
              <a:lnSpc>
                <a:spcPct val="115000"/>
              </a:lnSpc>
              <a:buNone/>
            </a:pPr>
            <a:r>
              <a:rPr sz="20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Open Network (T</a:t>
            </a:r>
            <a:r>
              <a:rPr lang="en-US" sz="20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O</a:t>
            </a:r>
            <a:r>
              <a:rPr sz="20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N) - это высокопроизводительная блокчейн-платформа, разработанная для обеспечения масштабируемости и эффективности, использующая модель асинхронного выполнения и многоуровневую архитектуру. </a:t>
            </a:r>
            <a:endParaRPr lang="en-US" sz="20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en-US" sz="20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sz="20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Хотя дизайн TON обладает значительными преимуществами, он также создает уникальные проблемы для разработки смарт-контрактов и обеспечения безопасности. </a:t>
            </a:r>
            <a:endParaRPr lang="en-US" sz="20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endParaRPr lang="en-US" sz="20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sz="20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Платформа поддерживает широкий спектр децентрализованных приложений, смарт-контрактов и сервисов микроплатежей, основанных на собственной криптовалюте Toncoin, которая облегчает обработку транзакций и обеспечивает безопасность сети.</a:t>
            </a:r>
          </a:p>
        </p:txBody>
      </p:sp>
      <p:sp>
        <p:nvSpPr>
          <p:cNvPr id="9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рапеция 6"/>
          <p:cNvSpPr/>
          <p:nvPr/>
        </p:nvSpPr>
        <p:spPr>
          <a:xfrm rot="16436553">
            <a:off x="4309184" y="-6775325"/>
            <a:ext cx="3422298" cy="12900691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10098067" y="0"/>
            <a:ext cx="1927286" cy="1325563"/>
          </a:xfrm>
        </p:spPr>
        <p:txBody>
          <a:bodyPr/>
          <a:lstStyle/>
          <a:p>
            <a:r>
              <a:rPr lang="ru-RU" sz="4800" b="1"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Цель</a:t>
            </a:r>
            <a:endParaRPr sz="4800" b="1">
              <a:solidFill>
                <a:schemeClr val="bg1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450403" y="2185048"/>
            <a:ext cx="8699569" cy="1712418"/>
          </a:xfrm>
        </p:spPr>
        <p:txBody>
          <a:bodyPr/>
          <a:lstStyle/>
          <a:p>
            <a:pPr marL="0" indent="0">
              <a:buNone/>
            </a:pPr>
            <a:r>
              <a:rPr lang="ru-RU" sz="32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Разработать инструмент для поиска и устранения уязвимостей в </a:t>
            </a:r>
            <a:r>
              <a:rPr lang="en-US" sz="32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TON </a:t>
            </a:r>
            <a:r>
              <a:rPr lang="en-US" sz="3200" b="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smart contracts</a:t>
            </a:r>
            <a:endParaRPr b="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4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8595771" y="-18916"/>
            <a:ext cx="3142222" cy="7507574"/>
            <a:chOff x="8595771" y="-18916"/>
            <a:chExt cx="3142222" cy="7507574"/>
          </a:xfrm>
        </p:grpSpPr>
        <p:sp>
          <p:nvSpPr>
            <p:cNvPr id="7" name="Трапеция 6"/>
            <p:cNvSpPr/>
            <p:nvPr/>
          </p:nvSpPr>
          <p:spPr>
            <a:xfrm rot="697417">
              <a:off x="8595771" y="1109816"/>
              <a:ext cx="2381033" cy="6378842"/>
            </a:xfrm>
            <a:prstGeom prst="trapezoid">
              <a:avLst>
                <a:gd name="adj" fmla="val 38971"/>
              </a:avLst>
            </a:prstGeom>
            <a:solidFill>
              <a:srgbClr val="DFF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Треугольник 7"/>
            <p:cNvSpPr/>
            <p:nvPr/>
          </p:nvSpPr>
          <p:spPr>
            <a:xfrm rot="790976">
              <a:off x="9316618" y="-18916"/>
              <a:ext cx="2421375" cy="1645778"/>
            </a:xfrm>
            <a:prstGeom prst="triangle">
              <a:avLst/>
            </a:prstGeom>
            <a:solidFill>
              <a:srgbClr val="DFF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94894" y="5873762"/>
            <a:ext cx="917532" cy="898486"/>
            <a:chOff x="4095836" y="382290"/>
            <a:chExt cx="936449" cy="945778"/>
          </a:xfrm>
        </p:grpSpPr>
        <p:sp>
          <p:nvSpPr>
            <p:cNvPr id="13" name="Прямоугольник 12"/>
            <p:cNvSpPr/>
            <p:nvPr/>
          </p:nvSpPr>
          <p:spPr>
            <a:xfrm rot="3303712">
              <a:off x="3868524" y="859873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Прямоугольник 12"/>
            <p:cNvSpPr/>
            <p:nvPr/>
          </p:nvSpPr>
          <p:spPr>
            <a:xfrm rot="18440085">
              <a:off x="4361430" y="859872"/>
              <a:ext cx="879640" cy="5675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Прямоугольник 12"/>
            <p:cNvSpPr/>
            <p:nvPr/>
          </p:nvSpPr>
          <p:spPr>
            <a:xfrm>
              <a:off x="4181423" y="387986"/>
              <a:ext cx="756198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Прямоугольник 12"/>
            <p:cNvSpPr/>
            <p:nvPr/>
          </p:nvSpPr>
          <p:spPr>
            <a:xfrm rot="3222391">
              <a:off x="4893126" y="46293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Прямоугольник 12"/>
            <p:cNvSpPr/>
            <p:nvPr/>
          </p:nvSpPr>
          <p:spPr>
            <a:xfrm rot="18604175">
              <a:off x="4018022" y="460104"/>
              <a:ext cx="216973" cy="61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Прямоугольник 12"/>
            <p:cNvSpPr/>
            <p:nvPr/>
          </p:nvSpPr>
          <p:spPr>
            <a:xfrm rot="5400000">
              <a:off x="4143666" y="780538"/>
              <a:ext cx="832347" cy="472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Текст. поле 20"/>
          <p:cNvSpPr txBox="1"/>
          <p:nvPr/>
        </p:nvSpPr>
        <p:spPr>
          <a:xfrm>
            <a:off x="1215939" y="5783786"/>
            <a:ext cx="2733505" cy="886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Bahnschrift Light" pitchFamily="34" charset="0"/>
                <a:ea typeface="Bahnschrift Light" pitchFamily="34" charset="0"/>
                <a:cs typeface="Bahnschrift Light" pitchFamily="34" charset="0"/>
              </a:rPr>
              <a:t>TON</a:t>
            </a:r>
            <a:endParaRPr lang="en-US" b="1">
              <a:solidFill>
                <a:schemeClr val="bg1"/>
              </a:solidFill>
              <a:latin typeface="Bahnschrift Light" pitchFamily="34" charset="0"/>
              <a:ea typeface="Bahnschrift Light" pitchFamily="34" charset="0"/>
              <a:cs typeface="Bahnschrift Light" pitchFamily="34" charset="0"/>
            </a:endParaRPr>
          </a:p>
        </p:txBody>
      </p:sp>
      <p:sp>
        <p:nvSpPr>
          <p:cNvPr id="22" name="Текст. поле 21"/>
          <p:cNvSpPr txBox="1"/>
          <p:nvPr/>
        </p:nvSpPr>
        <p:spPr>
          <a:xfrm>
            <a:off x="124946" y="803973"/>
            <a:ext cx="7481232" cy="155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DejaVu Serif" pitchFamily="18" charset="0"/>
                <a:ea typeface="DejaVu Serif" pitchFamily="18" charset="0"/>
                <a:cs typeface="DejaVu Serif" pitchFamily="18" charset="0"/>
              </a:rPr>
              <a:t>From Paradigm Shift to Audit Rift: Exploring Vulnerabilities and Audit Tips for TON Smart Contracts</a:t>
            </a:r>
            <a:endParaRPr lang="en-US">
              <a:solidFill>
                <a:schemeClr val="bg1"/>
              </a:solidFill>
              <a:latin typeface="DejaVu Serif" pitchFamily="18" charset="0"/>
              <a:ea typeface="DejaVu Serif" pitchFamily="18" charset="0"/>
              <a:cs typeface="DejaVu Serif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611196" y="510894"/>
            <a:ext cx="8690110" cy="4824263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Поиск и анализ существующих уязвимостей на основе доступных аудиторских отчётов, публичных репозиториев (</a:t>
            </a:r>
            <a:r>
              <a:rPr lang="en-US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GitHub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)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Классификация найденных уязвимостей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Моделирование типичных сценариев возникновения выявленных уязвимостей разного рода</a:t>
            </a: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en-US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Разработка стратегий по детектированию, устранению и предотвращению ошибок</a:t>
            </a:r>
          </a:p>
          <a:p>
            <a:pPr>
              <a:buFont typeface="Arial" pitchFamily="34" charset="0" panose="020B0604020202020204"/>
              <a:buChar char="•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5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348343" y="284945"/>
            <a:ext cx="8374450" cy="3047687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Одна из задач заключается в поиске и систематизации существующих ошибок на основе доступных ресурсов. </a:t>
            </a: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На данный момент найдено более 30 аудиторских отчётов. </a:t>
            </a:r>
          </a:p>
          <a:p>
            <a:pPr>
              <a:buFont typeface="Courier New" pitchFamily="49" charset="0"/>
              <a:buChar char="o"/>
            </a:pPr>
            <a:endParaRPr lang="ru-RU" sz="2400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 общей сложности было зарегистрировано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более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2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00</a:t>
            </a:r>
            <a:r>
              <a:rPr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 уязвимост</a:t>
            </a:r>
            <a:r>
              <a:rPr lang="ru-RU" sz="2400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ей.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4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  <p:sp>
        <p:nvSpPr>
          <p:cNvPr id="5" name="Трапеция 6"/>
          <p:cNvSpPr/>
          <p:nvPr/>
        </p:nvSpPr>
        <p:spPr>
          <a:xfrm rot="697417">
            <a:off x="10183244" y="-291044"/>
            <a:ext cx="2734106" cy="7619910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89170" y="3332631"/>
            <a:ext cx="4123838" cy="2336508"/>
          </a:xfrm>
          <a:prstGeom prst="rect">
            <a:avLst/>
          </a:prstGeom>
        </p:spPr>
      </p:pic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3"/>
          <a:srcRect t="10161"/>
          <a:stretch/>
        </p:blipFill>
        <p:spPr>
          <a:xfrm>
            <a:off x="4432856" y="3314070"/>
            <a:ext cx="4579268" cy="254134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79712" y="64890"/>
            <a:ext cx="10515600" cy="1325563"/>
          </a:xfrm>
        </p:spPr>
        <p:txBody>
          <a:bodyPr/>
          <a:lstStyle/>
          <a:p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Все уязвимости были представлены в виде таблицы для дальнейшего анализа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1472686"/>
            <a:ext cx="12192000" cy="52152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443154" y="2312054"/>
            <a:ext cx="5830353" cy="2233891"/>
          </a:xfrm>
        </p:spPr>
        <p:txBody>
          <a:bodyPr/>
          <a:lstStyle/>
          <a:p>
            <a:pPr marL="0" indent="0">
              <a:buNone/>
            </a:pPr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Детализация классификации позволила разделить все уязвимости на подсекции, выделив тем самым основные типы ошибок.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sp>
        <p:nvSpPr>
          <p:cNvPr id="5" name="Трапеция 6"/>
          <p:cNvSpPr/>
          <p:nvPr/>
        </p:nvSpPr>
        <p:spPr>
          <a:xfrm rot="5095670">
            <a:off x="3057011" y="-4543906"/>
            <a:ext cx="2734106" cy="9202102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127959" y="0"/>
            <a:ext cx="2682875" cy="6858000"/>
          </a:xfrm>
          <a:prstGeom prst="rect">
            <a:avLst/>
          </a:prstGeom>
        </p:spPr>
      </p:pic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5963" y="5981834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рапеция 6"/>
          <p:cNvSpPr/>
          <p:nvPr/>
        </p:nvSpPr>
        <p:spPr>
          <a:xfrm rot="5095670">
            <a:off x="3057011" y="-4543906"/>
            <a:ext cx="2734106" cy="9202102"/>
          </a:xfrm>
          <a:prstGeom prst="trapezoid">
            <a:avLst>
              <a:gd name="adj" fmla="val 38971"/>
            </a:avLst>
          </a:prstGeom>
          <a:solidFill>
            <a:srgbClr val="596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189170" y="-85228"/>
            <a:ext cx="3807717" cy="1222851"/>
          </a:xfrm>
        </p:spPr>
        <p:txBody>
          <a:bodyPr/>
          <a:lstStyle/>
          <a:p>
            <a:r>
              <a:rPr>
                <a:solidFill>
                  <a:schemeClr val="bg1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Contract Design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342523" y="2117960"/>
            <a:ext cx="8315457" cy="3302909"/>
          </a:xfrm>
        </p:spPr>
        <p:txBody>
          <a:bodyPr/>
          <a:lstStyle/>
          <a:p>
            <a:pPr marL="0" indent="0">
              <a:buNone/>
            </a:pPr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Стандартные ошибки в коде смарт-контрактов:</a:t>
            </a:r>
          </a:p>
          <a:p>
            <a:pPr marL="0" indent="0">
              <a:buNone/>
            </a:pPr>
            <a:endParaRPr lang="ru-RU"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Arial" pitchFamily="34" charset="0" panose="020B0604020202020204"/>
              <a:buChar char="•"/>
            </a:pPr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Необработанные исключения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Arial" pitchFamily="34" charset="0" panose="020B0604020202020204"/>
              <a:buChar char="•"/>
            </a:pPr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Дублирование кода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Arial" pitchFamily="34" charset="0" panose="020B0604020202020204"/>
              <a:buChar char="•"/>
            </a:pPr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Логические ошибки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  <a:p>
            <a:pPr>
              <a:buFont typeface="Arial" pitchFamily="34" charset="0" panose="020B0604020202020204"/>
              <a:buChar char="•"/>
            </a:pPr>
            <a:r>
              <a:rPr lang="ru-RU">
                <a:solidFill>
                  <a:srgbClr val="000066"/>
                </a:solidFill>
                <a:latin typeface="Baskerville Old Face" pitchFamily="18" charset="0"/>
                <a:ea typeface="Baskerville Old Face" pitchFamily="18" charset="0"/>
                <a:cs typeface="Baskerville Old Face" pitchFamily="18" charset="0"/>
              </a:rPr>
              <a:t>Неэффективные алгоритмы</a:t>
            </a:r>
            <a:endParaRPr>
              <a:solidFill>
                <a:srgbClr val="000066"/>
              </a:solidFill>
              <a:latin typeface="Baskerville Old Face" pitchFamily="18" charset="0"/>
              <a:ea typeface="Baskerville Old Face" pitchFamily="18" charset="0"/>
              <a:cs typeface="Baskerville Old Face" pitchFamily="18" charset="0"/>
            </a:endParaRPr>
          </a:p>
        </p:txBody>
      </p:sp>
      <p:pic>
        <p:nvPicPr>
          <p:cNvPr id="5" name="Изображение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89170" y="5855419"/>
            <a:ext cx="2155524" cy="8047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</cp:lastModifiedBy>
  <cp:revision>1</cp:revision>
  <dcterms:created xsi:type="dcterms:W3CDTF">2025-03-22T13:07:48Z</dcterms:created>
  <dcterms:modified xsi:type="dcterms:W3CDTF">2025-03-24T22:14:05Z</dcterms:modified>
</cp:coreProperties>
</file>