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png" ContentType="image/png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notesslides/notesslide14.xml" ContentType="application/vnd.openxmlformats-officedocument.presentationml.notesSlide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slides/slide13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59" r:id="rId4"/>
    <p:sldId id="266" r:id="rId5"/>
    <p:sldId id="260" r:id="rId6"/>
    <p:sldId id="272" r:id="rId7"/>
    <p:sldId id="278" r:id="rId8"/>
    <p:sldId id="279" r:id="rId9"/>
    <p:sldId id="281" r:id="rId10"/>
    <p:sldId id="282" r:id="rId11"/>
    <p:sldId id="265" r:id="rId12"/>
    <p:sldId id="285" r:id="rId13"/>
    <p:sldId id="267" r:id="rId14"/>
    <p:sldId id="262" r:id="rId15"/>
    <p:sldId id="287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114" y="324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tableStyles" Target="tableStyles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AD4043-266C-4E52-AB9B-E9E8DE4B375F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7C0221-6136-4C5D-B37B-A9B7A0D011C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130FDF7E-1D2F-4500-9515-A5CC945728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FEEEDF24-3C7A-48EC-9E8B-6F33CE3093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470F7E40-4730-4DD6-888D-DFA04A6C51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F88AC3C-0F07-43C5-8AC5-410EDCB4E0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843270E-1310-4CC6-8F1B-B57C57E428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2347E2A-5D7A-49D3-B301-D11D98EC5D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06868621-2249-42E4-AC86-6C52D76013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F88AC3C-0F07-43C5-8AC5-410EDCB4E0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CCC4883E-2E22-495A-9E67-C6E4612D82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9C612475-DABC-4580-ADC2-CC613C1433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21220E18-9B16-461B-AA13-2F12EBA971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9294FDCE-1227-4917-8115-6A7324EAA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9294FDCE-1227-4917-8115-6A7324EAA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9294FDCE-1227-4917-8115-6A7324EAA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D7FF2-845F-41B9-944F-35B90659B7D6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 panose="020B060402020202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hyperlink" Target="https://docs.ton.org/v3/documentation/smart-contracts/func/docs/functions" TargetMode="External"/><Relationship Id="rId2" Type="http://schemas.openxmlformats.org/officeDocument/2006/relationships/hyperlink" Target="https://github.com/ton-org/sandbox" TargetMode="External"/><Relationship Id="rId3" Type="http://schemas.openxmlformats.org/officeDocument/2006/relationships/hyperlink" Target="https://test.ton.org/tblkch.pdf" TargetMode="External"/><Relationship Id="rId4" Type="http://schemas.openxmlformats.org/officeDocument/2006/relationships/hyperlink" Target="https://github.com/ton-org/blueprint?tab=readme-ov-file#contract-development" TargetMode="External"/><Relationship Id="rId5" Type="http://schemas.openxmlformats.org/officeDocument/2006/relationships/hyperlink" Target="https://tonbit.xyz/reports/TonUP-Smart-Contract-Final-Audit-Report.pdf" TargetMode="External"/><Relationship Id="rId6" Type="http://schemas.openxmlformats.org/officeDocument/2006/relationships/hyperlink" Target="https://certificate.quantstamp.com/full/ton-locker-contract/6872997f-1110-45cc-b70f-2a4cd639da1f/index.html" TargetMode="External"/><Relationship Id="rId7" Type="http://schemas.openxmlformats.org/officeDocument/2006/relationships/image" Target="../media/image3.png"/><Relationship Id="rId8" Type="http://schemas.openxmlformats.org/officeDocument/2006/relationships/slideLayout" Target="../slideLayouts/slideLayout2.xml"/><Relationship Id="rId9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hyperlink" Target="https://disk.yandex.ru/d/Wbj4IyGd4oDsig" TargetMode="External"/><Relationship Id="rId2" Type="http://schemas.openxmlformats.org/officeDocument/2006/relationships/image" Target="../media/image5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 rot="729018">
            <a:off x="-330989" y="5280627"/>
            <a:ext cx="8339864" cy="266728"/>
          </a:xfrm>
          <a:prstGeom prst="rect">
            <a:avLst/>
          </a:prstGeom>
          <a:solidFill>
            <a:srgbClr val="0F87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-491842" y="4975168"/>
            <a:ext cx="8746743" cy="1882832"/>
          </a:xfrm>
          <a:prstGeom prst="rtTriangle">
            <a:avLst/>
          </a:prstGeom>
          <a:solidFill>
            <a:srgbClr val="1F8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0" y="681012"/>
            <a:ext cx="9144000" cy="2387600"/>
          </a:xfrm>
        </p:spPr>
        <p:txBody>
          <a:bodyPr/>
          <a:lstStyle/>
          <a:p>
            <a:r>
              <a:rPr lang="ru-RU" altLang="en-US" sz="7200" b="1">
                <a:solidFill>
                  <a:srgbClr val="00006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TON Smart Contracts Vulnerabilities</a:t>
            </a:r>
            <a:endParaRPr lang="ru-RU" altLang="en-US" b="1">
              <a:solidFill>
                <a:srgbClr val="000066"/>
              </a:solidFill>
              <a:latin typeface="Cambria Math" pitchFamily="18" charset="0"/>
              <a:ea typeface="Cambria Math" pitchFamily="18" charset="0"/>
              <a:cs typeface="Cambria Math" pitchFamily="18" charset="0"/>
            </a:endParaRP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43060" y="5916584"/>
            <a:ext cx="2428468" cy="718847"/>
          </a:xfrm>
        </p:spPr>
        <p:txBody>
          <a:bodyPr/>
          <a:lstStyle/>
          <a:p>
            <a:pPr algn="l"/>
            <a:r>
              <a:rPr lang="en-US" altLang="en-US">
                <a:solidFill>
                  <a:srgbClr val="000066"/>
                </a:solidFill>
                <a:latin typeface="Bahnschrift Condensed" pitchFamily="34" charset="0"/>
                <a:ea typeface="Bahnschrift Condensed" pitchFamily="34" charset="0"/>
                <a:cs typeface="Bahnschrift Condensed" pitchFamily="34" charset="0"/>
              </a:rPr>
              <a:t>Smirnova Elizaveta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7449914" y="2080093"/>
            <a:ext cx="15080223" cy="562994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рапеция 6"/>
          <p:cNvSpPr/>
          <p:nvPr/>
        </p:nvSpPr>
        <p:spPr>
          <a:xfrm rot="697417">
            <a:off x="8595771" y="1109816"/>
            <a:ext cx="2381033" cy="6378842"/>
          </a:xfrm>
          <a:prstGeom prst="trapezoid">
            <a:avLst>
              <a:gd name="adj" fmla="val 38971"/>
            </a:avLst>
          </a:prstGeom>
          <a:solidFill>
            <a:srgbClr val="DFF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Треугольник 7"/>
          <p:cNvSpPr/>
          <p:nvPr/>
        </p:nvSpPr>
        <p:spPr>
          <a:xfrm rot="790976">
            <a:off x="9316618" y="-18916"/>
            <a:ext cx="2421375" cy="1645778"/>
          </a:xfrm>
          <a:prstGeom prst="triangle">
            <a:avLst/>
          </a:prstGeom>
          <a:solidFill>
            <a:srgbClr val="DFF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94894" y="5873762"/>
            <a:ext cx="917532" cy="898486"/>
            <a:chOff x="4095836" y="382290"/>
            <a:chExt cx="936449" cy="945778"/>
          </a:xfrm>
        </p:grpSpPr>
        <p:sp>
          <p:nvSpPr>
            <p:cNvPr id="13" name="Прямоугольник 12"/>
            <p:cNvSpPr/>
            <p:nvPr/>
          </p:nvSpPr>
          <p:spPr>
            <a:xfrm rot="3303712">
              <a:off x="3868524" y="859873"/>
              <a:ext cx="879640" cy="5675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Прямоугольник 12"/>
            <p:cNvSpPr/>
            <p:nvPr/>
          </p:nvSpPr>
          <p:spPr>
            <a:xfrm rot="18440085">
              <a:off x="4361430" y="859872"/>
              <a:ext cx="879640" cy="5675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Прямоугольник 12"/>
            <p:cNvSpPr/>
            <p:nvPr/>
          </p:nvSpPr>
          <p:spPr>
            <a:xfrm>
              <a:off x="4181423" y="387986"/>
              <a:ext cx="756198" cy="4729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Прямоугольник 12"/>
            <p:cNvSpPr/>
            <p:nvPr/>
          </p:nvSpPr>
          <p:spPr>
            <a:xfrm rot="3222391">
              <a:off x="4893126" y="462934"/>
              <a:ext cx="216973" cy="6134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Прямоугольник 12"/>
            <p:cNvSpPr/>
            <p:nvPr/>
          </p:nvSpPr>
          <p:spPr>
            <a:xfrm rot="18604175">
              <a:off x="4018022" y="460104"/>
              <a:ext cx="216973" cy="6134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Прямоугольник 12"/>
            <p:cNvSpPr/>
            <p:nvPr/>
          </p:nvSpPr>
          <p:spPr>
            <a:xfrm rot="5400000">
              <a:off x="4143666" y="780538"/>
              <a:ext cx="832347" cy="4729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Текст. поле 20"/>
          <p:cNvSpPr txBox="1"/>
          <p:nvPr/>
        </p:nvSpPr>
        <p:spPr>
          <a:xfrm>
            <a:off x="1215939" y="5783786"/>
            <a:ext cx="2733505" cy="886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>
                <a:solidFill>
                  <a:schemeClr val="bg1"/>
                </a:solidFill>
                <a:latin typeface="Bahnschrift Light" pitchFamily="34" charset="0"/>
                <a:ea typeface="Bahnschrift Light" pitchFamily="34" charset="0"/>
                <a:cs typeface="Bahnschrift Light" pitchFamily="34" charset="0"/>
              </a:rPr>
              <a:t>TON</a:t>
            </a:r>
            <a:endParaRPr lang="en-US" b="1">
              <a:solidFill>
                <a:schemeClr val="bg1"/>
              </a:solidFill>
              <a:latin typeface="Bahnschrift Light" pitchFamily="34" charset="0"/>
              <a:ea typeface="Bahnschrift Light" pitchFamily="34" charset="0"/>
              <a:cs typeface="Bahnschrift Light" pitchFamily="34" charset="0"/>
            </a:endParaRPr>
          </a:p>
        </p:txBody>
      </p:sp>
      <p:sp>
        <p:nvSpPr>
          <p:cNvPr id="22" name="Текст. поле 21"/>
          <p:cNvSpPr txBox="1"/>
          <p:nvPr/>
        </p:nvSpPr>
        <p:spPr>
          <a:xfrm>
            <a:off x="124946" y="803973"/>
            <a:ext cx="7973074" cy="1551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DejaVu Serif" pitchFamily="18" charset="0"/>
                <a:ea typeface="DejaVu Serif" pitchFamily="18" charset="0"/>
                <a:cs typeface="DejaVu Serif" pitchFamily="18" charset="0"/>
              </a:rPr>
              <a:t>BugMagnifier: TON Transaction Simulator to Reveal Smart Contract Vulnerabilities</a:t>
            </a:r>
            <a:endParaRPr lang="en-US">
              <a:solidFill>
                <a:schemeClr val="bg1"/>
              </a:solidFill>
              <a:latin typeface="DejaVu Serif" pitchFamily="18" charset="0"/>
              <a:ea typeface="DejaVu Serif" pitchFamily="18" charset="0"/>
              <a:cs typeface="DejaVu Serif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289268" y="796885"/>
            <a:ext cx="9012159" cy="4360797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</p:txBody>
      </p:sp>
      <p:sp>
        <p:nvSpPr>
          <p:cNvPr id="7" name="Трапеция 6"/>
          <p:cNvSpPr/>
          <p:nvPr/>
        </p:nvSpPr>
        <p:spPr>
          <a:xfrm rot="697417">
            <a:off x="10183244" y="-291044"/>
            <a:ext cx="2734106" cy="7619910"/>
          </a:xfrm>
          <a:prstGeom prst="trapezoid">
            <a:avLst>
              <a:gd name="adj" fmla="val 38971"/>
            </a:avLst>
          </a:prstGeom>
          <a:solidFill>
            <a:srgbClr val="596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Изображение 6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89170" y="5855419"/>
            <a:ext cx="2155524" cy="804729"/>
          </a:xfrm>
          <a:prstGeom prst="rect">
            <a:avLst/>
          </a:prstGeom>
        </p:spPr>
      </p:pic>
      <p:pic>
        <p:nvPicPr>
          <p:cNvPr id="9" name="Изображение 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89170" y="294523"/>
            <a:ext cx="9301426" cy="497032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рапеция 6"/>
          <p:cNvSpPr/>
          <p:nvPr/>
        </p:nvSpPr>
        <p:spPr>
          <a:xfrm rot="697417">
            <a:off x="8595771" y="1109816"/>
            <a:ext cx="2381033" cy="6378842"/>
          </a:xfrm>
          <a:prstGeom prst="trapezoid">
            <a:avLst>
              <a:gd name="adj" fmla="val 38971"/>
            </a:avLst>
          </a:prstGeom>
          <a:solidFill>
            <a:srgbClr val="DFF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Треугольник 7"/>
          <p:cNvSpPr/>
          <p:nvPr/>
        </p:nvSpPr>
        <p:spPr>
          <a:xfrm rot="790976">
            <a:off x="9316618" y="-18916"/>
            <a:ext cx="2421375" cy="1645778"/>
          </a:xfrm>
          <a:prstGeom prst="triangle">
            <a:avLst/>
          </a:prstGeom>
          <a:solidFill>
            <a:srgbClr val="DFF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94894" y="5873762"/>
            <a:ext cx="917532" cy="898486"/>
            <a:chOff x="4095836" y="382290"/>
            <a:chExt cx="936449" cy="945778"/>
          </a:xfrm>
        </p:grpSpPr>
        <p:sp>
          <p:nvSpPr>
            <p:cNvPr id="13" name="Прямоугольник 12"/>
            <p:cNvSpPr/>
            <p:nvPr/>
          </p:nvSpPr>
          <p:spPr>
            <a:xfrm rot="3303712">
              <a:off x="3868524" y="859873"/>
              <a:ext cx="879640" cy="5675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Прямоугольник 12"/>
            <p:cNvSpPr/>
            <p:nvPr/>
          </p:nvSpPr>
          <p:spPr>
            <a:xfrm rot="18440085">
              <a:off x="4361430" y="859872"/>
              <a:ext cx="879640" cy="5675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Прямоугольник 12"/>
            <p:cNvSpPr/>
            <p:nvPr/>
          </p:nvSpPr>
          <p:spPr>
            <a:xfrm>
              <a:off x="4181423" y="387986"/>
              <a:ext cx="756198" cy="4729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Прямоугольник 12"/>
            <p:cNvSpPr/>
            <p:nvPr/>
          </p:nvSpPr>
          <p:spPr>
            <a:xfrm rot="3222391">
              <a:off x="4893126" y="462934"/>
              <a:ext cx="216973" cy="6134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Прямоугольник 12"/>
            <p:cNvSpPr/>
            <p:nvPr/>
          </p:nvSpPr>
          <p:spPr>
            <a:xfrm rot="18604175">
              <a:off x="4018022" y="460104"/>
              <a:ext cx="216973" cy="6134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Прямоугольник 12"/>
            <p:cNvSpPr/>
            <p:nvPr/>
          </p:nvSpPr>
          <p:spPr>
            <a:xfrm rot="5400000">
              <a:off x="4143666" y="780538"/>
              <a:ext cx="832347" cy="4729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Текст. поле 20"/>
          <p:cNvSpPr txBox="1"/>
          <p:nvPr/>
        </p:nvSpPr>
        <p:spPr>
          <a:xfrm>
            <a:off x="1215939" y="5783786"/>
            <a:ext cx="2733505" cy="886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>
                <a:solidFill>
                  <a:schemeClr val="bg1"/>
                </a:solidFill>
                <a:latin typeface="Bahnschrift Light" pitchFamily="34" charset="0"/>
                <a:ea typeface="Bahnschrift Light" pitchFamily="34" charset="0"/>
                <a:cs typeface="Bahnschrift Light" pitchFamily="34" charset="0"/>
              </a:rPr>
              <a:t>TON</a:t>
            </a:r>
            <a:endParaRPr lang="en-US" b="1">
              <a:solidFill>
                <a:schemeClr val="bg1"/>
              </a:solidFill>
              <a:latin typeface="Bahnschrift Light" pitchFamily="34" charset="0"/>
              <a:ea typeface="Bahnschrift Light" pitchFamily="34" charset="0"/>
              <a:cs typeface="Bahnschrift Light" pitchFamily="34" charset="0"/>
            </a:endParaRPr>
          </a:p>
        </p:txBody>
      </p:sp>
      <p:sp>
        <p:nvSpPr>
          <p:cNvPr id="22" name="Текст. поле 21"/>
          <p:cNvSpPr txBox="1"/>
          <p:nvPr/>
        </p:nvSpPr>
        <p:spPr>
          <a:xfrm>
            <a:off x="124946" y="803973"/>
            <a:ext cx="7973074" cy="1551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DejaVu Serif" pitchFamily="18" charset="0"/>
                <a:ea typeface="DejaVu Serif" pitchFamily="18" charset="0"/>
                <a:cs typeface="DejaVu Serif" pitchFamily="18" charset="0"/>
              </a:rPr>
              <a:t>ZEUS Rules TON: Developing a Formal Verification Tool for TON Smart Contracts</a:t>
            </a:r>
            <a:endParaRPr lang="en-US">
              <a:solidFill>
                <a:schemeClr val="bg1"/>
              </a:solidFill>
              <a:latin typeface="DejaVu Serif" pitchFamily="18" charset="0"/>
              <a:ea typeface="DejaVu Serif" pitchFamily="18" charset="0"/>
              <a:cs typeface="DejaVu Serif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393651" y="984668"/>
            <a:ext cx="9408957" cy="2686643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Формальная грамматика для </a:t>
            </a: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TVM</a:t>
            </a:r>
          </a:p>
          <a:p>
            <a:pPr marL="0" indent="0">
              <a:buFont typeface="Courier New" pitchFamily="49" charset="0"/>
              <a:buNone/>
            </a:pP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Разработка универсального инструмента формальной верификации</a:t>
            </a: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 marL="0" indent="0">
              <a:buFont typeface="Courier New" pitchFamily="49" charset="0"/>
              <a:buNone/>
            </a:pP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Тестирование и анализ полученной модели</a:t>
            </a:r>
          </a:p>
        </p:txBody>
      </p:sp>
      <p:sp>
        <p:nvSpPr>
          <p:cNvPr id="7" name="Трапеция 6"/>
          <p:cNvSpPr/>
          <p:nvPr/>
        </p:nvSpPr>
        <p:spPr>
          <a:xfrm rot="697417">
            <a:off x="10183244" y="-291044"/>
            <a:ext cx="2734106" cy="7619910"/>
          </a:xfrm>
          <a:prstGeom prst="trapezoid">
            <a:avLst>
              <a:gd name="adj" fmla="val 38971"/>
            </a:avLst>
          </a:prstGeom>
          <a:solidFill>
            <a:srgbClr val="596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Трапеция 6"/>
          <p:cNvSpPr/>
          <p:nvPr/>
        </p:nvSpPr>
        <p:spPr>
          <a:xfrm rot="697417">
            <a:off x="10335644" y="-138644"/>
            <a:ext cx="2734106" cy="7619910"/>
          </a:xfrm>
          <a:prstGeom prst="trapezoid">
            <a:avLst>
              <a:gd name="adj" fmla="val 38971"/>
            </a:avLst>
          </a:prstGeom>
          <a:solidFill>
            <a:srgbClr val="596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Изображение 6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89170" y="5855419"/>
            <a:ext cx="2155524" cy="804729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395046" y="1730137"/>
            <a:ext cx="11368386" cy="3397726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  <a:hlinkClick r:id="rId1"/>
              </a:rPr>
              <a:t>https://docs.ton.org/v3/documentation/smart-contracts/func/docs/functions</a:t>
            </a:r>
            <a:endParaRPr lang="ru-RU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  <a:hlinkClick r:id="rId2"/>
              </a:rPr>
              <a:t>https://github.com/ton-org/sandbox</a:t>
            </a:r>
            <a:endParaRPr lang="ru-RU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  <a:hlinkClick r:id="rId3"/>
              </a:rPr>
              <a:t>https://test.ton.org/tblkch.pdf</a:t>
            </a:r>
            <a:endParaRPr lang="ru-RU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  <a:hlinkClick r:id="rId4"/>
              </a:rPr>
              <a:t>https://github.com/ton-org/blueprint?tab=readme-ov-file#contract-development</a:t>
            </a:r>
            <a:endParaRPr lang="ru-RU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  <a:hlinkClick r:id="rId5"/>
              </a:rPr>
              <a:t>https://tonbit.xyz/reports/TonUP-Smart-Contract-Final-Audit-Report.pdf</a:t>
            </a:r>
            <a:endParaRPr lang="ru-RU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  <a:hlinkClick r:id="rId6"/>
              </a:rPr>
              <a:t>https://certificate.quantstamp.com/full/ton-locker-contract/6872997f-1110-45cc-b70f-2a4cd639da1f/index.html</a:t>
            </a:r>
            <a:endParaRPr lang="ru-RU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</p:txBody>
      </p:sp>
      <p:pic>
        <p:nvPicPr>
          <p:cNvPr id="9" name="Изображение 6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189170" y="5855419"/>
            <a:ext cx="2155524" cy="804729"/>
          </a:xfrm>
          <a:prstGeom prst="rect">
            <a:avLst/>
          </a:prstGeom>
        </p:spPr>
      </p:pic>
      <p:sp>
        <p:nvSpPr>
          <p:cNvPr id="10" name="Текст. поле 9"/>
          <p:cNvSpPr txBox="1"/>
          <p:nvPr/>
        </p:nvSpPr>
        <p:spPr>
          <a:xfrm>
            <a:off x="395046" y="624173"/>
            <a:ext cx="6123214" cy="574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Ссылки:</a:t>
            </a:r>
            <a:endParaRPr lang="en-US" sz="2400" b="1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рапеция 6"/>
          <p:cNvSpPr/>
          <p:nvPr/>
        </p:nvSpPr>
        <p:spPr>
          <a:xfrm rot="16436553">
            <a:off x="4309184" y="-6775325"/>
            <a:ext cx="3422298" cy="12900691"/>
          </a:xfrm>
          <a:prstGeom prst="trapezoid">
            <a:avLst>
              <a:gd name="adj" fmla="val 38971"/>
            </a:avLst>
          </a:prstGeom>
          <a:solidFill>
            <a:srgbClr val="596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10098067" y="0"/>
            <a:ext cx="1927286" cy="1325563"/>
          </a:xfrm>
        </p:spPr>
        <p:txBody>
          <a:bodyPr/>
          <a:lstStyle/>
          <a:p>
            <a:r>
              <a:rPr lang="ru-RU" sz="4800" b="1">
                <a:solidFill>
                  <a:schemeClr val="bg1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Цель</a:t>
            </a:r>
            <a:endParaRPr sz="4800" b="1">
              <a:solidFill>
                <a:schemeClr val="bg1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450403" y="2185048"/>
            <a:ext cx="8699569" cy="1712418"/>
          </a:xfrm>
        </p:spPr>
        <p:txBody>
          <a:bodyPr/>
          <a:lstStyle/>
          <a:p>
            <a:pPr marL="0" indent="0">
              <a:buNone/>
            </a:pPr>
            <a:r>
              <a:rPr lang="ru-RU" sz="32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Разработать инструмент для поиска и устранения уязвимостей в </a:t>
            </a:r>
            <a:r>
              <a:rPr lang="en-US" sz="32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TON </a:t>
            </a:r>
            <a:r>
              <a:rPr lang="en-US" sz="3200" b="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smart contracts</a:t>
            </a:r>
            <a:endParaRPr b="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</p:txBody>
      </p:sp>
      <p:pic>
        <p:nvPicPr>
          <p:cNvPr id="4" name="Изображение 6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89170" y="5855419"/>
            <a:ext cx="2155524" cy="80472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8595771" y="-18916"/>
            <a:ext cx="3142222" cy="7507574"/>
            <a:chOff x="8595771" y="-18916"/>
            <a:chExt cx="3142222" cy="7507574"/>
          </a:xfrm>
        </p:grpSpPr>
        <p:sp>
          <p:nvSpPr>
            <p:cNvPr id="7" name="Трапеция 6"/>
            <p:cNvSpPr/>
            <p:nvPr/>
          </p:nvSpPr>
          <p:spPr>
            <a:xfrm rot="697417">
              <a:off x="8595771" y="1109816"/>
              <a:ext cx="2381033" cy="6378842"/>
            </a:xfrm>
            <a:prstGeom prst="trapezoid">
              <a:avLst>
                <a:gd name="adj" fmla="val 38971"/>
              </a:avLst>
            </a:prstGeom>
            <a:solidFill>
              <a:srgbClr val="DFF3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Треугольник 7"/>
            <p:cNvSpPr/>
            <p:nvPr/>
          </p:nvSpPr>
          <p:spPr>
            <a:xfrm rot="790976">
              <a:off x="9316618" y="-18916"/>
              <a:ext cx="2421375" cy="1645778"/>
            </a:xfrm>
            <a:prstGeom prst="triangle">
              <a:avLst/>
            </a:prstGeom>
            <a:solidFill>
              <a:srgbClr val="DFF3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94894" y="5873762"/>
            <a:ext cx="917532" cy="898486"/>
            <a:chOff x="4095836" y="382290"/>
            <a:chExt cx="936449" cy="945778"/>
          </a:xfrm>
        </p:grpSpPr>
        <p:sp>
          <p:nvSpPr>
            <p:cNvPr id="13" name="Прямоугольник 12"/>
            <p:cNvSpPr/>
            <p:nvPr/>
          </p:nvSpPr>
          <p:spPr>
            <a:xfrm rot="3303712">
              <a:off x="3868524" y="859873"/>
              <a:ext cx="879640" cy="5675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Прямоугольник 12"/>
            <p:cNvSpPr/>
            <p:nvPr/>
          </p:nvSpPr>
          <p:spPr>
            <a:xfrm rot="18440085">
              <a:off x="4361430" y="859872"/>
              <a:ext cx="879640" cy="5675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Прямоугольник 12"/>
            <p:cNvSpPr/>
            <p:nvPr/>
          </p:nvSpPr>
          <p:spPr>
            <a:xfrm>
              <a:off x="4181423" y="387986"/>
              <a:ext cx="756198" cy="4729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Прямоугольник 12"/>
            <p:cNvSpPr/>
            <p:nvPr/>
          </p:nvSpPr>
          <p:spPr>
            <a:xfrm rot="3222391">
              <a:off x="4893126" y="462934"/>
              <a:ext cx="216973" cy="6134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Прямоугольник 12"/>
            <p:cNvSpPr/>
            <p:nvPr/>
          </p:nvSpPr>
          <p:spPr>
            <a:xfrm rot="18604175">
              <a:off x="4018022" y="460104"/>
              <a:ext cx="216973" cy="6134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Прямоугольник 12"/>
            <p:cNvSpPr/>
            <p:nvPr/>
          </p:nvSpPr>
          <p:spPr>
            <a:xfrm rot="5400000">
              <a:off x="4143666" y="780538"/>
              <a:ext cx="832347" cy="4729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Текст. поле 20"/>
          <p:cNvSpPr txBox="1"/>
          <p:nvPr/>
        </p:nvSpPr>
        <p:spPr>
          <a:xfrm>
            <a:off x="1215939" y="5783786"/>
            <a:ext cx="2733505" cy="886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>
                <a:solidFill>
                  <a:schemeClr val="bg1"/>
                </a:solidFill>
                <a:latin typeface="Bahnschrift Light" pitchFamily="34" charset="0"/>
                <a:ea typeface="Bahnschrift Light" pitchFamily="34" charset="0"/>
                <a:cs typeface="Bahnschrift Light" pitchFamily="34" charset="0"/>
              </a:rPr>
              <a:t>TON</a:t>
            </a:r>
            <a:endParaRPr lang="en-US" b="1">
              <a:solidFill>
                <a:schemeClr val="bg1"/>
              </a:solidFill>
              <a:latin typeface="Bahnschrift Light" pitchFamily="34" charset="0"/>
              <a:ea typeface="Bahnschrift Light" pitchFamily="34" charset="0"/>
              <a:cs typeface="Bahnschrift Light" pitchFamily="34" charset="0"/>
            </a:endParaRPr>
          </a:p>
        </p:txBody>
      </p:sp>
      <p:sp>
        <p:nvSpPr>
          <p:cNvPr id="22" name="Текст. поле 21"/>
          <p:cNvSpPr txBox="1"/>
          <p:nvPr/>
        </p:nvSpPr>
        <p:spPr>
          <a:xfrm>
            <a:off x="124946" y="803973"/>
            <a:ext cx="7481232" cy="1551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DejaVu Serif" pitchFamily="18" charset="0"/>
                <a:ea typeface="DejaVu Serif" pitchFamily="18" charset="0"/>
                <a:cs typeface="DejaVu Serif" pitchFamily="18" charset="0"/>
              </a:rPr>
              <a:t>From Paradigm Shift to Audit Rift: Exploring Vulnerabilities and Audit Tips for TON Smart Contracts</a:t>
            </a:r>
            <a:endParaRPr lang="en-US">
              <a:solidFill>
                <a:schemeClr val="bg1"/>
              </a:solidFill>
              <a:latin typeface="DejaVu Serif" pitchFamily="18" charset="0"/>
              <a:ea typeface="DejaVu Serif" pitchFamily="18" charset="0"/>
              <a:cs typeface="DejaVu Serif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611196" y="510894"/>
            <a:ext cx="8690110" cy="4824263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Поиск и анализ существующих уязвимостей на основе доступных аудиторских отчётов, публичных репозиториев (</a:t>
            </a: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GitHub</a:t>
            </a: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)</a:t>
            </a: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Классификация найденных уязвимостей</a:t>
            </a: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Моделирование типичных сценариев возникновения выявленных уязвимостей разного рода</a:t>
            </a: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Разработка стратегий по детектированию, устранению и предотвращению ошибок</a:t>
            </a:r>
          </a:p>
          <a:p>
            <a:pPr>
              <a:buFont typeface="Arial" pitchFamily="34" charset="0" panose="020B0604020202020204"/>
              <a:buChar char="•"/>
            </a:pPr>
            <a:endParaRPr lang="ru-RU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</p:txBody>
      </p:sp>
      <p:sp>
        <p:nvSpPr>
          <p:cNvPr id="5" name="Трапеция 6"/>
          <p:cNvSpPr/>
          <p:nvPr/>
        </p:nvSpPr>
        <p:spPr>
          <a:xfrm rot="697417">
            <a:off x="10183244" y="-291044"/>
            <a:ext cx="2734106" cy="7619910"/>
          </a:xfrm>
          <a:prstGeom prst="trapezoid">
            <a:avLst>
              <a:gd name="adj" fmla="val 38971"/>
            </a:avLst>
          </a:prstGeom>
          <a:solidFill>
            <a:srgbClr val="596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Изображение 6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89170" y="5855419"/>
            <a:ext cx="2155524" cy="80472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Изучение кейсов</a:t>
            </a:r>
            <a:endParaRPr sz="4800" b="1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1798425" y="5004900"/>
            <a:ext cx="4297575" cy="519391"/>
          </a:xfrm>
        </p:spPr>
        <p:txBody>
          <a:bodyPr/>
          <a:lstStyle/>
          <a:p>
            <a:pPr marL="0" indent="0">
              <a:buNone/>
            </a:pPr>
            <a:r>
              <a:rPr>
                <a:hlinkClick r:id="rId1"/>
              </a:rPr>
              <a:t>Разбор конкретных кейсов</a:t>
            </a:r>
          </a:p>
        </p:txBody>
      </p:sp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409314" y="1968097"/>
            <a:ext cx="2921804" cy="2921805"/>
          </a:xfrm>
          <a:prstGeom prst="rect">
            <a:avLst/>
          </a:prstGeom>
        </p:spPr>
      </p:pic>
      <p:sp>
        <p:nvSpPr>
          <p:cNvPr id="6" name="Трапеция 6"/>
          <p:cNvSpPr/>
          <p:nvPr/>
        </p:nvSpPr>
        <p:spPr>
          <a:xfrm rot="697417">
            <a:off x="8595771" y="1109816"/>
            <a:ext cx="2381033" cy="6378842"/>
          </a:xfrm>
          <a:prstGeom prst="trapezoid">
            <a:avLst>
              <a:gd name="adj" fmla="val 38971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Треугольник 7"/>
          <p:cNvSpPr/>
          <p:nvPr/>
        </p:nvSpPr>
        <p:spPr>
          <a:xfrm rot="790976">
            <a:off x="9316618" y="-18916"/>
            <a:ext cx="2421375" cy="1645778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Изображение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25963" y="5981834"/>
            <a:ext cx="2155524" cy="80472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рапеция 6"/>
          <p:cNvSpPr/>
          <p:nvPr/>
        </p:nvSpPr>
        <p:spPr>
          <a:xfrm rot="5400000">
            <a:off x="4054745" y="-6531388"/>
            <a:ext cx="3883207" cy="12813624"/>
          </a:xfrm>
          <a:prstGeom prst="trapezoid">
            <a:avLst>
              <a:gd name="adj" fmla="val 38971"/>
            </a:avLst>
          </a:prstGeom>
          <a:solidFill>
            <a:srgbClr val="596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9518" y="-124576"/>
            <a:ext cx="5906830" cy="1222851"/>
          </a:xfrm>
        </p:spPr>
        <p:txBody>
          <a:bodyPr/>
          <a:lstStyle/>
          <a:p>
            <a:r>
              <a:rPr>
                <a:solidFill>
                  <a:schemeClr val="bg1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Asynchronous Execution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189170" y="1904635"/>
            <a:ext cx="6277019" cy="3579441"/>
          </a:xfrm>
        </p:spPr>
        <p:txBody>
          <a:bodyPr/>
          <a:lstStyle/>
          <a:p>
            <a:pPr marL="0" indent="0">
              <a:buNone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Асинхронная природа TON, несмотря на свою эффективность, </a:t>
            </a:r>
            <a:r>
              <a:rPr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создает проблемы</a:t>
            </a: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, с которыми не сталкиваются разработчики смарт-контрактов на </a:t>
            </a: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Etherium</a:t>
            </a:r>
            <a:r>
              <a:rPr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. </a:t>
            </a: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 marL="0" indent="0">
              <a:buNone/>
            </a:pP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 marL="0" indent="0">
              <a:buNone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В </a:t>
            </a: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TON </a:t>
            </a: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гарантируется, что сообщение будет доставлено</a:t>
            </a:r>
            <a:r>
              <a:rPr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, но </a:t>
            </a: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исполнение транзакций может быть произвольным,</a:t>
            </a:r>
            <a:r>
              <a:rPr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 что приводит</a:t>
            </a: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 </a:t>
            </a:r>
            <a:r>
              <a:rPr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к</a:t>
            </a: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 </a:t>
            </a:r>
            <a:r>
              <a:rPr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потенциальным сбоям в работе и несогласованности</a:t>
            </a: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 </a:t>
            </a:r>
            <a:r>
              <a:rPr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состояний.</a:t>
            </a:r>
          </a:p>
        </p:txBody>
      </p:sp>
      <p:pic>
        <p:nvPicPr>
          <p:cNvPr id="5" name="Изображение 6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89170" y="5855419"/>
            <a:ext cx="2155524" cy="804729"/>
          </a:xfrm>
          <a:prstGeom prst="rect">
            <a:avLst/>
          </a:prstGeom>
        </p:spPr>
      </p:pic>
      <p:pic>
        <p:nvPicPr>
          <p:cNvPr id="6" name="Изображение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398990" y="2630447"/>
            <a:ext cx="5583636" cy="212781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257530" y="4487723"/>
            <a:ext cx="3073459" cy="7900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рапеция 6"/>
          <p:cNvSpPr/>
          <p:nvPr/>
        </p:nvSpPr>
        <p:spPr>
          <a:xfrm rot="5400000">
            <a:off x="3505630" y="-6069184"/>
            <a:ext cx="3496062" cy="11391459"/>
          </a:xfrm>
          <a:prstGeom prst="trapezoid">
            <a:avLst>
              <a:gd name="adj" fmla="val 38971"/>
            </a:avLst>
          </a:prstGeom>
          <a:solidFill>
            <a:srgbClr val="596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9518" y="-124576"/>
            <a:ext cx="6168012" cy="1254455"/>
          </a:xfrm>
        </p:spPr>
        <p:txBody>
          <a:bodyPr/>
          <a:lstStyle/>
          <a:p>
            <a:r>
              <a:rPr>
                <a:solidFill>
                  <a:schemeClr val="bg1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Common Errors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268179" y="2275978"/>
            <a:ext cx="7383147" cy="3579441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Логические ошибки</a:t>
            </a:r>
          </a:p>
          <a:p>
            <a:pPr marL="0" indent="0">
              <a:buFont typeface="Courier New" pitchFamily="49" charset="0"/>
              <a:buNone/>
            </a:pPr>
            <a:endParaRPr lang="ru-RU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Ошибки при работе с памятью</a:t>
            </a:r>
          </a:p>
          <a:p>
            <a:pPr marL="0" indent="0">
              <a:buFont typeface="Courier New" pitchFamily="49" charset="0"/>
              <a:buNone/>
            </a:pPr>
            <a:endParaRPr lang="ru-RU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Неправильная интерпретация работы с блокчейном</a:t>
            </a:r>
          </a:p>
          <a:p>
            <a:pPr>
              <a:buFont typeface="Courier New" pitchFamily="49" charset="0"/>
              <a:buChar char="o"/>
            </a:pPr>
            <a:endParaRPr lang="ru-RU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endParaRPr lang="ru-RU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</p:txBody>
      </p:sp>
      <p:pic>
        <p:nvPicPr>
          <p:cNvPr id="5" name="Изображение 6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89170" y="5855419"/>
            <a:ext cx="2155524" cy="80472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рапеция 6"/>
          <p:cNvSpPr/>
          <p:nvPr/>
        </p:nvSpPr>
        <p:spPr>
          <a:xfrm rot="4807906">
            <a:off x="2290731" y="-5901121"/>
            <a:ext cx="3883207" cy="12813624"/>
          </a:xfrm>
          <a:prstGeom prst="trapezoid">
            <a:avLst>
              <a:gd name="adj" fmla="val 38971"/>
            </a:avLst>
          </a:prstGeom>
          <a:solidFill>
            <a:srgbClr val="596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434099" y="331839"/>
            <a:ext cx="6168012" cy="1254455"/>
          </a:xfrm>
        </p:spPr>
        <p:txBody>
          <a:bodyPr/>
          <a:lstStyle/>
          <a:p>
            <a:r>
              <a:rPr>
                <a:solidFill>
                  <a:schemeClr val="bg1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Random Number Generation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2471109" y="3224089"/>
            <a:ext cx="9521060" cy="2117770"/>
          </a:xfrm>
        </p:spPr>
        <p:txBody>
          <a:bodyPr/>
          <a:lstStyle/>
          <a:p>
            <a:pPr marL="0" indent="0" algn="r">
              <a:buFont typeface="Courier New" pitchFamily="49" charset="0"/>
              <a:buNone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В </a:t>
            </a: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TON </a:t>
            </a: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смарт-контракты разрабатываются на языке программирования </a:t>
            </a: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FunC</a:t>
            </a: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. В </a:t>
            </a: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FunC</a:t>
            </a: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 есть псевдо-случайная функция </a:t>
            </a: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random()</a:t>
            </a: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. Использование этой функции влечёт потенциальные проблемы с безопасностью, поскольку псевдо-случайность не может гарантировать, что результат исполнения кода не будет предсказуемым.</a:t>
            </a: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</p:txBody>
      </p:sp>
      <p:pic>
        <p:nvPicPr>
          <p:cNvPr id="5" name="Изображение 6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89170" y="5855419"/>
            <a:ext cx="2155524" cy="80472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рапеция 6"/>
          <p:cNvSpPr/>
          <p:nvPr/>
        </p:nvSpPr>
        <p:spPr>
          <a:xfrm rot="5075181">
            <a:off x="2914904" y="-6218981"/>
            <a:ext cx="3883207" cy="12813624"/>
          </a:xfrm>
          <a:prstGeom prst="trapezoid">
            <a:avLst>
              <a:gd name="adj" fmla="val 38971"/>
            </a:avLst>
          </a:prstGeom>
          <a:solidFill>
            <a:srgbClr val="596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283981" y="0"/>
            <a:ext cx="6168012" cy="1254455"/>
          </a:xfrm>
        </p:spPr>
        <p:txBody>
          <a:bodyPr/>
          <a:lstStyle/>
          <a:p>
            <a:r>
              <a:rPr>
                <a:solidFill>
                  <a:schemeClr val="bg1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Possible Errors in FunC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68414" y="3034630"/>
            <a:ext cx="7466820" cy="2354798"/>
          </a:xfrm>
        </p:spPr>
        <p:txBody>
          <a:bodyPr/>
          <a:lstStyle/>
          <a:p>
            <a:pPr marL="0" indent="0" algn="l">
              <a:buFont typeface="Courier New" pitchFamily="49" charset="0"/>
              <a:buNone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В </a:t>
            </a: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TON </a:t>
            </a: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смарт-контракты разрабатываются на языке программирования </a:t>
            </a: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FunC</a:t>
            </a: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. В коде могут возникать проблемы, связанные с особенностями языка.</a:t>
            </a: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</p:txBody>
      </p:sp>
      <p:pic>
        <p:nvPicPr>
          <p:cNvPr id="5" name="Изображение 6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89170" y="5855419"/>
            <a:ext cx="2155524" cy="8047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По умолчанию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 panose="020F0302020204030204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 panose="020F0502020204030204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Mobile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Елизавета</cp:lastModifiedBy>
  <cp:revision>1</cp:revision>
  <dcterms:created xsi:type="dcterms:W3CDTF">2025-03-22T13:07:48Z</dcterms:created>
  <dcterms:modified xsi:type="dcterms:W3CDTF">2025-03-24T22:13:29Z</dcterms:modified>
</cp:coreProperties>
</file>