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2" Type="http://schemas.openxmlformats.org/officeDocument/2006/relationships/slide" Target="slides/slide6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3f0e9ade4c_2_75:notes"/>
          <p:cNvSpPr txBox="1"/>
          <p:nvPr>
            <p:ph idx="12" type="sldNum"/>
          </p:nvPr>
        </p:nvSpPr>
        <p:spPr>
          <a:xfrm>
            <a:off x="3881795" y="8686962"/>
            <a:ext cx="2976173" cy="45690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ru" sz="1200"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/>
          </a:p>
        </p:txBody>
      </p:sp>
      <p:sp>
        <p:nvSpPr>
          <p:cNvPr id="127" name="Google Shape;127;g33f0e9ade4c_2_75:notes"/>
          <p:cNvSpPr/>
          <p:nvPr>
            <p:ph idx="2" type="sldImg"/>
          </p:nvPr>
        </p:nvSpPr>
        <p:spPr>
          <a:xfrm>
            <a:off x="197188" y="695135"/>
            <a:ext cx="6463625" cy="342815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cap="flat" cmpd="sng" w="25400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g33f0e9ade4c_2_75:notes"/>
          <p:cNvSpPr txBox="1"/>
          <p:nvPr>
            <p:ph idx="1" type="body"/>
          </p:nvPr>
        </p:nvSpPr>
        <p:spPr>
          <a:xfrm>
            <a:off x="685829" y="4343327"/>
            <a:ext cx="5486309" cy="41145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90500" lvl="0" marL="1905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3f0e9ade4c_2_86:notes"/>
          <p:cNvSpPr txBox="1"/>
          <p:nvPr>
            <p:ph idx="12" type="sldNum"/>
          </p:nvPr>
        </p:nvSpPr>
        <p:spPr>
          <a:xfrm>
            <a:off x="3881795" y="8686962"/>
            <a:ext cx="2976173" cy="45690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ru" sz="1200"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/>
          </a:p>
        </p:txBody>
      </p:sp>
      <p:sp>
        <p:nvSpPr>
          <p:cNvPr id="138" name="Google Shape;138;g33f0e9ade4c_2_86:notes"/>
          <p:cNvSpPr/>
          <p:nvPr>
            <p:ph idx="2" type="sldImg"/>
          </p:nvPr>
        </p:nvSpPr>
        <p:spPr>
          <a:xfrm>
            <a:off x="197188" y="695135"/>
            <a:ext cx="6463625" cy="342815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cap="flat" cmpd="sng" w="25400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g33f0e9ade4c_2_86:notes"/>
          <p:cNvSpPr txBox="1"/>
          <p:nvPr>
            <p:ph idx="1" type="body"/>
          </p:nvPr>
        </p:nvSpPr>
        <p:spPr>
          <a:xfrm>
            <a:off x="685829" y="4343327"/>
            <a:ext cx="5486309" cy="41145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90500" lvl="0" marL="1905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3f0e9ade4c_2_93:notes"/>
          <p:cNvSpPr txBox="1"/>
          <p:nvPr>
            <p:ph idx="12" type="sldNum"/>
          </p:nvPr>
        </p:nvSpPr>
        <p:spPr>
          <a:xfrm>
            <a:off x="3881795" y="8686962"/>
            <a:ext cx="2976173" cy="45690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ru" sz="1200"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/>
          </a:p>
        </p:txBody>
      </p:sp>
      <p:sp>
        <p:nvSpPr>
          <p:cNvPr id="146" name="Google Shape;146;g33f0e9ade4c_2_93:notes"/>
          <p:cNvSpPr/>
          <p:nvPr>
            <p:ph idx="2" type="sldImg"/>
          </p:nvPr>
        </p:nvSpPr>
        <p:spPr>
          <a:xfrm>
            <a:off x="197188" y="695135"/>
            <a:ext cx="6463625" cy="342815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cap="flat" cmpd="sng" w="25400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33f0e9ade4c_2_93:notes"/>
          <p:cNvSpPr txBox="1"/>
          <p:nvPr>
            <p:ph idx="1" type="body"/>
          </p:nvPr>
        </p:nvSpPr>
        <p:spPr>
          <a:xfrm>
            <a:off x="685829" y="4343327"/>
            <a:ext cx="5486309" cy="41145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90500" lvl="0" marL="1905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3f0e9ade4c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3f0e9ade4c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3f0e9ade4c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3f0e9ade4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3f0e9ade4c_16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3f0e9ade4c_16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ctrTitle"/>
          </p:nvPr>
        </p:nvSpPr>
        <p:spPr>
          <a:xfrm>
            <a:off x="1143360" y="842371"/>
            <a:ext cx="6857280" cy="178985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1143360" y="2701345"/>
            <a:ext cx="6857280" cy="12426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ctr">
              <a:spcBef>
                <a:spcPts val="1300"/>
              </a:spcBef>
              <a:spcAft>
                <a:spcPts val="0"/>
              </a:spcAft>
              <a:buSzPts val="2200"/>
              <a:buFont typeface="Arial"/>
              <a:buNone/>
              <a:defRPr sz="22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457171" y="205067"/>
            <a:ext cx="8228763" cy="85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457171" y="1203299"/>
            <a:ext cx="8228763" cy="29826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300"/>
              <a:buNone/>
              <a:defRPr/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623520" y="1282996"/>
            <a:ext cx="7886880" cy="21383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23520" y="3441480"/>
            <a:ext cx="7886880" cy="11260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Clr>
                <a:srgbClr val="888888"/>
              </a:buClr>
              <a:buSzPts val="2200"/>
              <a:buFont typeface="Arial"/>
              <a:buNone/>
              <a:defRPr sz="22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171" y="205067"/>
            <a:ext cx="8228763" cy="85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456480" y="1203798"/>
            <a:ext cx="4044960" cy="29821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300"/>
              <a:buNone/>
              <a:defRPr/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2" type="body"/>
          </p:nvPr>
        </p:nvSpPr>
        <p:spPr>
          <a:xfrm>
            <a:off x="4639680" y="1203798"/>
            <a:ext cx="4046400" cy="29821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300"/>
              <a:buNone/>
              <a:defRPr/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629280" y="273590"/>
            <a:ext cx="7886880" cy="99500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629280" y="1261396"/>
            <a:ext cx="3869280" cy="61773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2200"/>
              <a:buFont typeface="Arial"/>
              <a:buNone/>
              <a:defRPr b="1" sz="22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9pPr>
          </a:lstStyle>
          <a:p/>
        </p:txBody>
      </p:sp>
      <p:sp>
        <p:nvSpPr>
          <p:cNvPr id="88" name="Google Shape;88;p19"/>
          <p:cNvSpPr txBox="1"/>
          <p:nvPr>
            <p:ph idx="2" type="body"/>
          </p:nvPr>
        </p:nvSpPr>
        <p:spPr>
          <a:xfrm>
            <a:off x="629280" y="1879135"/>
            <a:ext cx="3869280" cy="27632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300"/>
              <a:buNone/>
              <a:defRPr/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3" type="body"/>
          </p:nvPr>
        </p:nvSpPr>
        <p:spPr>
          <a:xfrm>
            <a:off x="4629600" y="1261396"/>
            <a:ext cx="3886560" cy="61773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2200"/>
              <a:buFont typeface="Arial"/>
              <a:buNone/>
              <a:defRPr b="1" sz="22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9pPr>
          </a:lstStyle>
          <a:p/>
        </p:txBody>
      </p:sp>
      <p:sp>
        <p:nvSpPr>
          <p:cNvPr id="90" name="Google Shape;90;p19"/>
          <p:cNvSpPr txBox="1"/>
          <p:nvPr>
            <p:ph idx="4" type="body"/>
          </p:nvPr>
        </p:nvSpPr>
        <p:spPr>
          <a:xfrm>
            <a:off x="4629600" y="1879135"/>
            <a:ext cx="3886560" cy="27632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300"/>
              <a:buNone/>
              <a:defRPr/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457171" y="205067"/>
            <a:ext cx="8228763" cy="85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9280" y="342708"/>
            <a:ext cx="2949120" cy="120091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 sz="29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888000" y="740134"/>
            <a:ext cx="4628160" cy="36560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300"/>
              <a:buNone/>
              <a:defRPr sz="2900"/>
            </a:lvl1pPr>
            <a:lvl2pPr indent="-3873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2pPr>
            <a:lvl3pPr indent="-3683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629280" y="1543626"/>
            <a:ext cx="2949120" cy="28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500"/>
              <a:buFont typeface="Arial"/>
              <a:buNone/>
              <a:defRPr sz="15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629280" y="342708"/>
            <a:ext cx="2949120" cy="120091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 sz="29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3888000" y="740134"/>
            <a:ext cx="4628160" cy="3656033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629280" y="1543626"/>
            <a:ext cx="2949120" cy="28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500"/>
              <a:buFont typeface="Arial"/>
              <a:buNone/>
              <a:defRPr sz="15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457171" y="205067"/>
            <a:ext cx="8228763" cy="85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3080246" y="-1419776"/>
            <a:ext cx="2982613" cy="82287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300"/>
              <a:buNone/>
              <a:defRPr/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5667189" y="1167043"/>
            <a:ext cx="3981461" cy="2056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1483270" y="-822316"/>
            <a:ext cx="3981461" cy="603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1300"/>
              </a:spcBef>
              <a:spcAft>
                <a:spcPts val="0"/>
              </a:spcAft>
              <a:buSzPts val="1300"/>
              <a:buNone/>
              <a:defRPr/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sz="13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171" y="205067"/>
            <a:ext cx="8228763" cy="85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4000" u="none" cap="none" strike="noStrike">
                <a:highlight>
                  <a:srgbClr val="000000"/>
                </a:highlight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171" y="1203299"/>
            <a:ext cx="8228763" cy="29826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1300"/>
              </a:spcBef>
              <a:spcAft>
                <a:spcPts val="0"/>
              </a:spcAft>
              <a:buSzPts val="1300"/>
              <a:buNone/>
              <a:defRPr b="0" i="0" sz="2900" u="none" cap="none" strike="noStrike">
                <a:highlight>
                  <a:srgbClr val="000000"/>
                </a:highlight>
                <a:latin typeface="Arial"/>
                <a:ea typeface="Arial"/>
                <a:cs typeface="Arial"/>
                <a:sym typeface="Arial"/>
              </a:defRPr>
            </a:lvl1pPr>
            <a:lvl2pPr indent="-3683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171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7054" y="4685192"/>
            <a:ext cx="2898142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3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5842" y="4685192"/>
            <a:ext cx="2130093" cy="3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citeseerx.ist.psu.edu/document?repid=rep1&amp;type=pdf&amp;doi=3353752b6efcb5c58e338ee1f12224e63881c8ed" TargetMode="External"/><Relationship Id="rId4" Type="http://schemas.openxmlformats.org/officeDocument/2006/relationships/hyperlink" Target="https://arxiv.org/pdf/2306.13478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/>
        </p:nvSpPr>
        <p:spPr>
          <a:xfrm>
            <a:off x="3262875" y="2811488"/>
            <a:ext cx="2527800" cy="3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0825" lIns="81625" spcFirstLastPara="1" rIns="81625" wrap="square" tIns="408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Миша Савватеев, МФТИ</a:t>
            </a:r>
            <a:endParaRPr sz="1300"/>
          </a:p>
        </p:txBody>
      </p:sp>
      <p:sp>
        <p:nvSpPr>
          <p:cNvPr id="131" name="Google Shape;131;p25"/>
          <p:cNvSpPr txBox="1"/>
          <p:nvPr/>
        </p:nvSpPr>
        <p:spPr>
          <a:xfrm>
            <a:off x="3642293" y="4537004"/>
            <a:ext cx="16002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0825" lIns="81625" spcFirstLastPara="1" rIns="81625" wrap="square" tIns="408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ru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11.03.2025</a:t>
            </a:r>
            <a:endParaRPr sz="1300"/>
          </a:p>
        </p:txBody>
      </p:sp>
      <p:sp>
        <p:nvSpPr>
          <p:cNvPr id="132" name="Google Shape;132;p25"/>
          <p:cNvSpPr txBox="1"/>
          <p:nvPr/>
        </p:nvSpPr>
        <p:spPr>
          <a:xfrm>
            <a:off x="5063377" y="1611344"/>
            <a:ext cx="2630100" cy="3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0825" lIns="81625" spcFirstLastPara="1" rIns="81625" wrap="square" tIns="408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ru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Strong Simplex Conjecture</a:t>
            </a:r>
            <a:endParaRPr sz="1300"/>
          </a:p>
        </p:txBody>
      </p:sp>
      <p:sp>
        <p:nvSpPr>
          <p:cNvPr id="133" name="Google Shape;133;p25"/>
          <p:cNvSpPr txBox="1"/>
          <p:nvPr/>
        </p:nvSpPr>
        <p:spPr>
          <a:xfrm>
            <a:off x="1217384" y="1611369"/>
            <a:ext cx="2544600" cy="3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0825" lIns="81625" spcFirstLastPara="1" rIns="81625" wrap="square" tIns="408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ru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Weak Simplex Conjecture</a:t>
            </a:r>
            <a:endParaRPr sz="1300"/>
          </a:p>
        </p:txBody>
      </p:sp>
      <p:sp>
        <p:nvSpPr>
          <p:cNvPr id="134" name="Google Shape;134;p25"/>
          <p:cNvSpPr txBox="1"/>
          <p:nvPr/>
        </p:nvSpPr>
        <p:spPr>
          <a:xfrm>
            <a:off x="1108313" y="3370725"/>
            <a:ext cx="69072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Научный руководитель: Фролов Алексей Андреевич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Профессор, д.ф.-м.н., профессор, директор центра, Сколковский институт науки и технологий (Сколтех),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профессор на кафедре дискретной математики МФТИ.</a:t>
            </a:r>
            <a:endParaRPr/>
          </a:p>
        </p:txBody>
      </p:sp>
      <p:sp>
        <p:nvSpPr>
          <p:cNvPr id="135" name="Google Shape;135;p25"/>
          <p:cNvSpPr txBox="1"/>
          <p:nvPr/>
        </p:nvSpPr>
        <p:spPr>
          <a:xfrm>
            <a:off x="1607275" y="267275"/>
            <a:ext cx="6027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Weak and Strong  Simplex Conjectures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/>
          <p:nvPr/>
        </p:nvSpPr>
        <p:spPr>
          <a:xfrm>
            <a:off x="1417775" y="366700"/>
            <a:ext cx="55536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0825" lIns="81625" spcFirstLastPara="1" rIns="81625" wrap="square" tIns="408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r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Связь с передачей информации</a:t>
            </a:r>
            <a:endParaRPr sz="1300"/>
          </a:p>
        </p:txBody>
      </p:sp>
      <p:sp>
        <p:nvSpPr>
          <p:cNvPr id="142" name="Google Shape;142;p26"/>
          <p:cNvSpPr txBox="1"/>
          <p:nvPr/>
        </p:nvSpPr>
        <p:spPr>
          <a:xfrm>
            <a:off x="2258198" y="1292539"/>
            <a:ext cx="4407600" cy="13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0825" lIns="81625" spcFirstLastPara="1" rIns="81625" wrap="square" tIns="408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445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Char char="●"/>
            </a:pPr>
            <a:r>
              <a:rPr b="0" i="0" lang="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Передаём 1 из M возможных сообщений</a:t>
            </a:r>
            <a:endParaRPr sz="1300"/>
          </a:p>
          <a:p>
            <a:pPr indent="-4445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Char char="●"/>
            </a:pPr>
            <a:r>
              <a:rPr b="0" i="0" lang="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Предполагаем их равновероятность</a:t>
            </a:r>
            <a:endParaRPr sz="1300"/>
          </a:p>
          <a:p>
            <a:pPr indent="-4445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Char char="●"/>
            </a:pPr>
            <a:r>
              <a:rPr b="0" i="0" lang="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Есть канал пропускной способности N</a:t>
            </a:r>
            <a:endParaRPr sz="1300"/>
          </a:p>
          <a:p>
            <a:pPr indent="-4445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Char char="●"/>
            </a:pPr>
            <a:r>
              <a:rPr b="0" i="0" lang="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Ограничиваем интенсивность сигнала</a:t>
            </a:r>
            <a:endParaRPr sz="1300"/>
          </a:p>
        </p:txBody>
      </p:sp>
      <p:sp>
        <p:nvSpPr>
          <p:cNvPr id="143" name="Google Shape;143;p26"/>
          <p:cNvSpPr txBox="1"/>
          <p:nvPr/>
        </p:nvSpPr>
        <p:spPr>
          <a:xfrm>
            <a:off x="1375434" y="3250703"/>
            <a:ext cx="5553656" cy="1242809"/>
          </a:xfrm>
          <a:prstGeom prst="rect">
            <a:avLst/>
          </a:prstGeom>
          <a:noFill/>
          <a:ln>
            <a:noFill/>
          </a:ln>
        </p:spPr>
        <p:txBody>
          <a:bodyPr anchorCtr="0" anchor="t" bIns="40825" lIns="81625" spcFirstLastPara="1" rIns="81625" wrap="square" tIns="408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Сообщение &lt;=&gt; Сигнал &lt;=&gt;</a:t>
            </a:r>
            <a:endParaRPr sz="13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&lt;=&gt; Вектор размерности N с ограниченной нормой:</a:t>
            </a:r>
            <a:endParaRPr sz="13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445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Char char="●"/>
            </a:pPr>
            <a:r>
              <a:rPr b="0" i="0" lang="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Норма каждого сигнала не больше (равна) 1 =&gt; </a:t>
            </a:r>
            <a:r>
              <a:rPr b="0" i="0" lang="ru" sz="1600" u="none" cap="none" strike="noStrike">
                <a:solidFill>
                  <a:srgbClr val="81D41A"/>
                </a:solidFill>
                <a:latin typeface="Arial"/>
                <a:ea typeface="Arial"/>
                <a:cs typeface="Arial"/>
                <a:sym typeface="Arial"/>
              </a:rPr>
              <a:t>Weak</a:t>
            </a:r>
            <a:endParaRPr sz="1300"/>
          </a:p>
          <a:p>
            <a:pPr indent="-4445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Noto Sans Symbols"/>
              <a:buChar char="●"/>
            </a:pPr>
            <a:r>
              <a:rPr b="0" i="0" lang="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Средняя норма всех сигналов равна 1 =&gt; </a:t>
            </a:r>
            <a:r>
              <a:rPr b="0" i="0" lang="ru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Strong</a:t>
            </a:r>
            <a:endParaRPr sz="1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7"/>
          <p:cNvSpPr txBox="1"/>
          <p:nvPr/>
        </p:nvSpPr>
        <p:spPr>
          <a:xfrm>
            <a:off x="3720449" y="345500"/>
            <a:ext cx="15834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0825" lIns="81625" spcFirstLastPara="1" rIns="81625" wrap="square" tIns="408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r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Модель</a:t>
            </a:r>
            <a:endParaRPr sz="1300"/>
          </a:p>
        </p:txBody>
      </p:sp>
      <p:sp>
        <p:nvSpPr>
          <p:cNvPr id="150" name="Google Shape;150;p27"/>
          <p:cNvSpPr txBox="1"/>
          <p:nvPr/>
        </p:nvSpPr>
        <p:spPr>
          <a:xfrm>
            <a:off x="1964250" y="1480875"/>
            <a:ext cx="52155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0825" lIns="81625" spcFirstLastPara="1" rIns="81625" wrap="square" tIns="40825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 передаче сигнала добавляется шум</a:t>
            </a:r>
            <a:endParaRPr sz="1800"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Считаем, что он из Norm(0, \sigma*I)</a:t>
            </a:r>
            <a:endParaRPr sz="1800"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Приходит N-мерный вектор X = Y+e</a:t>
            </a:r>
            <a:endParaRPr sz="1800"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Восстанавливаем по нему сообщение &lt;=&gt; Y</a:t>
            </a:r>
            <a:endParaRPr sz="1800"/>
          </a:p>
        </p:txBody>
      </p:sp>
      <p:sp>
        <p:nvSpPr>
          <p:cNvPr id="151" name="Google Shape;151;p27"/>
          <p:cNvSpPr txBox="1"/>
          <p:nvPr/>
        </p:nvSpPr>
        <p:spPr>
          <a:xfrm>
            <a:off x="2159400" y="3355150"/>
            <a:ext cx="47055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Нужно выбрать расположение векторов и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правила декодирования, чтобы минимизировать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вероятность ошибки при заданном отношении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\lambda мощности сигнала к величине шума.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"/>
          <p:cNvSpPr txBox="1"/>
          <p:nvPr/>
        </p:nvSpPr>
        <p:spPr>
          <a:xfrm>
            <a:off x="3636475" y="344625"/>
            <a:ext cx="2363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Конструкция</a:t>
            </a:r>
            <a:endParaRPr sz="2400"/>
          </a:p>
        </p:txBody>
      </p:sp>
      <p:sp>
        <p:nvSpPr>
          <p:cNvPr id="157" name="Google Shape;157;p28"/>
          <p:cNvSpPr txBox="1"/>
          <p:nvPr/>
        </p:nvSpPr>
        <p:spPr>
          <a:xfrm>
            <a:off x="780750" y="1375538"/>
            <a:ext cx="3411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/>
              <a:t>Если M = n+1, нам нужно оптимально кодировать n+1 вектор в n-мерном пространстве.</a:t>
            </a:r>
            <a:endParaRPr sz="1600"/>
          </a:p>
        </p:txBody>
      </p:sp>
      <p:sp>
        <p:nvSpPr>
          <p:cNvPr id="158" name="Google Shape;158;p28"/>
          <p:cNvSpPr txBox="1"/>
          <p:nvPr/>
        </p:nvSpPr>
        <p:spPr>
          <a:xfrm>
            <a:off x="5053625" y="1305975"/>
            <a:ext cx="30000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</a:rPr>
              <a:t>Для случая равномерной ограниченности все коды также должны лежать на единичной сфере S^n.</a:t>
            </a:r>
            <a:endParaRPr/>
          </a:p>
        </p:txBody>
      </p:sp>
      <p:pic>
        <p:nvPicPr>
          <p:cNvPr id="159" name="Google Shape;159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0750" y="2775775"/>
            <a:ext cx="3352800" cy="193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8"/>
          <p:cNvSpPr txBox="1"/>
          <p:nvPr/>
        </p:nvSpPr>
        <p:spPr>
          <a:xfrm>
            <a:off x="4573625" y="3136100"/>
            <a:ext cx="39600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rgbClr val="FF00FF"/>
                </a:solidFill>
              </a:rPr>
              <a:t>Simplex Conjecture:</a:t>
            </a:r>
            <a:endParaRPr sz="1800">
              <a:solidFill>
                <a:srgbClr val="FF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Оптимально расположить их в вершины (n+1)-мерного тетраэдра (по сути, симплекса). </a:t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9"/>
          <p:cNvSpPr txBox="1"/>
          <p:nvPr/>
        </p:nvSpPr>
        <p:spPr>
          <a:xfrm>
            <a:off x="3066825" y="218075"/>
            <a:ext cx="30807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900"/>
              <a:t>Оптимальность</a:t>
            </a:r>
            <a:endParaRPr sz="2900"/>
          </a:p>
        </p:txBody>
      </p:sp>
      <p:sp>
        <p:nvSpPr>
          <p:cNvPr id="166" name="Google Shape;166;p29"/>
          <p:cNvSpPr txBox="1"/>
          <p:nvPr/>
        </p:nvSpPr>
        <p:spPr>
          <a:xfrm>
            <a:off x="580350" y="1181675"/>
            <a:ext cx="7983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FF0000"/>
                </a:solidFill>
              </a:rPr>
              <a:t>Strong Conjecture is False</a:t>
            </a:r>
            <a:r>
              <a:rPr lang="ru" sz="2200">
                <a:solidFill>
                  <a:schemeClr val="dk1"/>
                </a:solidFill>
              </a:rPr>
              <a:t>: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chemeClr val="dk1"/>
                </a:solidFill>
              </a:rPr>
              <a:t>При M &gt;= 7 можно расположить коды оптимальнее.</a:t>
            </a:r>
            <a:endParaRPr sz="2200">
              <a:solidFill>
                <a:schemeClr val="dk1"/>
              </a:solidFill>
            </a:endParaRPr>
          </a:p>
        </p:txBody>
      </p:sp>
      <p:pic>
        <p:nvPicPr>
          <p:cNvPr id="167" name="Google Shape;16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875" y="2549013"/>
            <a:ext cx="4010025" cy="1857375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9"/>
          <p:cNvSpPr txBox="1"/>
          <p:nvPr/>
        </p:nvSpPr>
        <p:spPr>
          <a:xfrm>
            <a:off x="4572000" y="2708050"/>
            <a:ext cx="4241400" cy="1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00FF00"/>
                </a:solidFill>
              </a:rPr>
              <a:t>Weak Conjecture is ???</a:t>
            </a:r>
            <a:r>
              <a:rPr lang="ru" sz="2200">
                <a:solidFill>
                  <a:schemeClr val="dk1"/>
                </a:solidFill>
              </a:rPr>
              <a:t>: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chemeClr val="dk1"/>
                </a:solidFill>
              </a:rPr>
              <a:t>Есть +- недавняя статья с док-вом, которую я собираюсь провалидировать и осмыслить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/>
          <p:cNvSpPr txBox="1"/>
          <p:nvPr/>
        </p:nvSpPr>
        <p:spPr>
          <a:xfrm>
            <a:off x="3319925" y="169050"/>
            <a:ext cx="22737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900"/>
              <a:t>Замечания</a:t>
            </a:r>
            <a:endParaRPr sz="2900"/>
          </a:p>
        </p:txBody>
      </p:sp>
      <p:sp>
        <p:nvSpPr>
          <p:cNvPr id="174" name="Google Shape;174;p30"/>
          <p:cNvSpPr txBox="1"/>
          <p:nvPr/>
        </p:nvSpPr>
        <p:spPr>
          <a:xfrm>
            <a:off x="1251000" y="1141488"/>
            <a:ext cx="6642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Минимизация вероятности ошибки не эквивалентна максимизации минимального расстояния между векторами!</a:t>
            </a:r>
            <a:endParaRPr sz="1800"/>
          </a:p>
        </p:txBody>
      </p:sp>
      <p:sp>
        <p:nvSpPr>
          <p:cNvPr id="175" name="Google Shape;175;p30"/>
          <p:cNvSpPr txBox="1"/>
          <p:nvPr/>
        </p:nvSpPr>
        <p:spPr>
          <a:xfrm>
            <a:off x="1526225" y="2329600"/>
            <a:ext cx="58611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</a:rPr>
              <a:t>Доказано, что симплекс подходит под 2-ое свойство, но из неверности Strong Simplex Conjecture мы заключаем, что он не может подходить под 1-ое :)</a:t>
            </a:r>
            <a:endParaRPr/>
          </a:p>
        </p:txBody>
      </p:sp>
      <p:sp>
        <p:nvSpPr>
          <p:cNvPr id="176" name="Google Shape;176;p30"/>
          <p:cNvSpPr txBox="1"/>
          <p:nvPr/>
        </p:nvSpPr>
        <p:spPr>
          <a:xfrm>
            <a:off x="842650" y="3794625"/>
            <a:ext cx="7581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Также симплекс - единственный кандидат на равномерно наилучший ответ при всех \lambda, если бы такой вообще существовал.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efaul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