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60" r:id="rId4"/>
    <p:sldId id="259" r:id="rId5"/>
    <p:sldId id="257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523" autoAdjust="0"/>
  </p:normalViewPr>
  <p:slideViewPr>
    <p:cSldViewPr snapToGrid="0">
      <p:cViewPr varScale="1">
        <p:scale>
          <a:sx n="66" d="100"/>
          <a:sy n="66" d="100"/>
        </p:scale>
        <p:origin x="130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B81999-C0B4-4A05-A7AB-4CBA70E95882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52D0B-F3ED-461E-B0D4-6F5B421EF3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548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Датасеты растут, модели растут, поэтому нужно прибегать к вычислительно оптимальным алгоритмам. Один из способов – выполнять вычисления распределенно, те на нескольких устройствах. </a:t>
            </a:r>
          </a:p>
          <a:p>
            <a:r>
              <a:rPr lang="ru-RU" dirty="0"/>
              <a:t>Популярная конструкция – одно выделенное устройство (мастер) и все остальные. </a:t>
            </a:r>
            <a:r>
              <a:rPr lang="en-US" dirty="0"/>
              <a:t>GD</a:t>
            </a:r>
            <a:r>
              <a:rPr lang="ru-RU" dirty="0"/>
              <a:t>. У каждого рабочего свой набор данных. Узкое место – коммуникация.  Поэтому коммуникационные затраты стараются снижать.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C52D0B-F3ED-461E-B0D4-6F5B421EF3F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3901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В нашей задаче мы будем модифицировать алгоритм, который был представлен в статье 22 года, написанной хорошо известными нам людьми)  Эта статья стала первой, где удалось добиться одновременно оптимальности и по числу коммуникаций, и по количеству вызовов локальных градиентов. </a:t>
            </a:r>
          </a:p>
          <a:p>
            <a:r>
              <a:rPr lang="ru-RU" dirty="0"/>
              <a:t>В начале делается предположение, что целевая функция раскладывается в сумму двух функций… Причем вычисление град(</a:t>
            </a:r>
            <a:r>
              <a:rPr lang="en-US" dirty="0"/>
              <a:t>q)</a:t>
            </a:r>
            <a:r>
              <a:rPr lang="ru-RU" dirty="0"/>
              <a:t> гораздо дешевле, чем вычисление град(</a:t>
            </a:r>
            <a:r>
              <a:rPr lang="en-US" dirty="0"/>
              <a:t>p)</a:t>
            </a:r>
            <a:r>
              <a:rPr lang="ru-RU" dirty="0"/>
              <a:t>. Почему это естественное предположение</a:t>
            </a:r>
            <a:r>
              <a:rPr lang="en-US" dirty="0"/>
              <a:t>?</a:t>
            </a:r>
            <a:r>
              <a:rPr lang="ru-RU" dirty="0"/>
              <a:t> Потому что функция эмпирического риска, которую мы часто хотим минимизировать, хорошо переписывается вот в таком виде (который как раз </a:t>
            </a:r>
            <a:r>
              <a:rPr lang="ru-RU" dirty="0" err="1"/>
              <a:t>удовл</a:t>
            </a:r>
            <a:r>
              <a:rPr lang="ru-RU" dirty="0"/>
              <a:t> </a:t>
            </a:r>
            <a:r>
              <a:rPr lang="ru-RU" dirty="0" err="1"/>
              <a:t>предп</a:t>
            </a:r>
            <a:r>
              <a:rPr lang="ru-RU" dirty="0"/>
              <a:t>). А если считать, что </a:t>
            </a:r>
            <a:r>
              <a:rPr lang="en-US" dirty="0"/>
              <a:t>f1</a:t>
            </a:r>
            <a:r>
              <a:rPr lang="ru-RU" dirty="0"/>
              <a:t> – сервер, то чтобы посчитать град(</a:t>
            </a:r>
            <a:r>
              <a:rPr lang="en-US" dirty="0"/>
              <a:t>q)</a:t>
            </a:r>
            <a:r>
              <a:rPr lang="ru-RU" dirty="0"/>
              <a:t> нам не нужны никакие коммуникации – это очень быстро. И идейно хочется иногда пропускать вычисление дорогого градиента </a:t>
            </a:r>
            <a:r>
              <a:rPr lang="en-US" dirty="0"/>
              <a:t>p, </a:t>
            </a:r>
            <a:r>
              <a:rPr lang="ru-RU" dirty="0"/>
              <a:t>при этом не ломая сходимость.</a:t>
            </a:r>
          </a:p>
          <a:p>
            <a:r>
              <a:rPr lang="ru-RU" dirty="0"/>
              <a:t>Давайте быстро посмотрим алгоритм. Здесь есть две части. Во первых, на каждой итерации мы решаем вспомогательную задачу (5 строчка)… Ну а вторая часть – шаг с </a:t>
            </a:r>
            <a:r>
              <a:rPr lang="ru-RU" dirty="0" err="1"/>
              <a:t>моментумом</a:t>
            </a:r>
            <a:r>
              <a:rPr lang="ru-RU" dirty="0"/>
              <a:t>. Получается, что дорогой градиент мы считаем всего дважды, хотя </a:t>
            </a:r>
            <a:r>
              <a:rPr lang="ru-RU" dirty="0" err="1"/>
              <a:t>подшагов</a:t>
            </a:r>
            <a:r>
              <a:rPr lang="ru-RU" dirty="0"/>
              <a:t> делаем гораздо больше.</a:t>
            </a:r>
          </a:p>
          <a:p>
            <a:r>
              <a:rPr lang="ru-RU" dirty="0"/>
              <a:t>Вот такой алгоритм, а как мы хотим его модифицировать, Рома расскажет дальше.</a:t>
            </a:r>
          </a:p>
          <a:p>
            <a:endParaRPr lang="ru-RU" dirty="0"/>
          </a:p>
          <a:p>
            <a:r>
              <a:rPr lang="ru-RU" dirty="0"/>
              <a:t>Вы могли заметить, что в коммуникационной сложности мелким шрифтом написана дельта под корнем. Если с </a:t>
            </a:r>
            <a:r>
              <a:rPr lang="en-US" dirty="0"/>
              <a:t>L mu</a:t>
            </a:r>
            <a:r>
              <a:rPr lang="ru-RU" dirty="0"/>
              <a:t> все понятно, то дельта еще не всплывала в разговоре.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C52D0B-F3ED-461E-B0D4-6F5B421EF3F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401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2D87-74B0-46B4-84A4-6A65EE0A779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6C3FA-D5F7-479D-A059-4F3703C030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549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2D87-74B0-46B4-84A4-6A65EE0A779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6C3FA-D5F7-479D-A059-4F3703C030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29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2D87-74B0-46B4-84A4-6A65EE0A779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6C3FA-D5F7-479D-A059-4F3703C030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45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2D87-74B0-46B4-84A4-6A65EE0A779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6C3FA-D5F7-479D-A059-4F3703C030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51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2D87-74B0-46B4-84A4-6A65EE0A779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6C3FA-D5F7-479D-A059-4F3703C030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06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2D87-74B0-46B4-84A4-6A65EE0A779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6C3FA-D5F7-479D-A059-4F3703C030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080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2D87-74B0-46B4-84A4-6A65EE0A779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6C3FA-D5F7-479D-A059-4F3703C030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005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2D87-74B0-46B4-84A4-6A65EE0A779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6C3FA-D5F7-479D-A059-4F3703C030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133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2D87-74B0-46B4-84A4-6A65EE0A779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6C3FA-D5F7-479D-A059-4F3703C030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207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2D87-74B0-46B4-84A4-6A65EE0A779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6C3FA-D5F7-479D-A059-4F3703C030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45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2D87-74B0-46B4-84A4-6A65EE0A779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6C3FA-D5F7-479D-A059-4F3703C030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952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D2D87-74B0-46B4-84A4-6A65EE0A779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6C3FA-D5F7-479D-A059-4F3703C030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081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arxiv.org/pdf/2205.15136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rxiv.org/pdf/2212.14439" TargetMode="External"/><Relationship Id="rId2" Type="http://schemas.openxmlformats.org/officeDocument/2006/relationships/hyperlink" Target="https://arxiv.org/pdf/1212.0873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40327"/>
            <a:ext cx="9144000" cy="2969636"/>
          </a:xfrm>
        </p:spPr>
        <p:txBody>
          <a:bodyPr>
            <a:noAutofit/>
          </a:bodyPr>
          <a:lstStyle/>
          <a:p>
            <a:r>
              <a:rPr lang="ru-RU" sz="4800" b="1" dirty="0"/>
              <a:t>Координатные методы распределенной оптимизации в условиях </a:t>
            </a:r>
            <a:r>
              <a:rPr lang="ru-RU" sz="4800" b="1"/>
              <a:t>гомогенности данных</a:t>
            </a:r>
            <a:br>
              <a:rPr lang="ru-RU" sz="4800" b="1" dirty="0"/>
            </a:br>
            <a:r>
              <a:rPr lang="ru-RU" sz="4800" dirty="0"/>
              <a:t>Обзор литературы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100801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Подготовила: Алимаскина Екатерина</a:t>
            </a:r>
          </a:p>
          <a:p>
            <a:r>
              <a:rPr lang="ru-RU" dirty="0"/>
              <a:t>Участники проекта</a:t>
            </a:r>
            <a:r>
              <a:rPr lang="en-US" dirty="0"/>
              <a:t>: </a:t>
            </a:r>
            <a:r>
              <a:rPr lang="ru-RU" dirty="0"/>
              <a:t>Максимов Роман, Алимаскина Екатерина</a:t>
            </a:r>
          </a:p>
          <a:p>
            <a:r>
              <a:rPr lang="ru-RU" dirty="0"/>
              <a:t>Руководитель</a:t>
            </a:r>
            <a:r>
              <a:rPr lang="en-US" dirty="0"/>
              <a:t>: </a:t>
            </a:r>
            <a:r>
              <a:rPr lang="ru-RU" dirty="0"/>
              <a:t>Былинкин Дмитрий, МФТИ</a:t>
            </a:r>
          </a:p>
          <a:p>
            <a:r>
              <a:rPr lang="ru-RU" dirty="0"/>
              <a:t>11.02.2025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4062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«Распределенной оптимизации»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F18DB2E-8CA3-5BE2-94E8-DF3739FC89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052" y="1831593"/>
            <a:ext cx="5825987" cy="4357085"/>
          </a:xfrm>
          <a:prstGeom prst="rect">
            <a:avLst/>
          </a:prstGeom>
        </p:spPr>
      </p:pic>
      <p:sp>
        <p:nvSpPr>
          <p:cNvPr id="9" name="Объект 8">
            <a:extLst>
              <a:ext uri="{FF2B5EF4-FFF2-40B4-BE49-F238E27FC236}">
                <a16:creationId xmlns:a16="http://schemas.microsoft.com/office/drawing/2014/main" id="{8EBFD5D6-8615-7CF8-6A13-58049AAC28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3120" y="2477338"/>
            <a:ext cx="4170680" cy="3065593"/>
          </a:xfrm>
        </p:spPr>
        <p:txBody>
          <a:bodyPr>
            <a:normAutofit/>
          </a:bodyPr>
          <a:lstStyle/>
          <a:p>
            <a:r>
              <a:rPr lang="ru-RU" dirty="0"/>
              <a:t>Один мастер, много рабочих</a:t>
            </a:r>
          </a:p>
          <a:p>
            <a:r>
              <a:rPr lang="ru-RU" dirty="0"/>
              <a:t>Узкое место – коммуникация. Хочется делать ее дешевле и реже.</a:t>
            </a:r>
          </a:p>
        </p:txBody>
      </p:sp>
    </p:spTree>
    <p:extLst>
      <p:ext uri="{BB962C8B-B14F-4D97-AF65-F5344CB8AC3E}">
        <p14:creationId xmlns:p14="http://schemas.microsoft.com/office/powerpoint/2010/main" val="834753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535FAE-E001-A504-5400-1494053CA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EDF7EF-743D-9A91-6F7D-051741A80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945" y="446482"/>
            <a:ext cx="10515600" cy="1038370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«Распределенной оптимизации»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012BDC-EF99-C73A-08CF-200F7C185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3675" y="5904887"/>
            <a:ext cx="3765051" cy="5879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hlinkClick r:id="rId3"/>
              </a:rPr>
              <a:t>https://arxiv.org/pdf/2205.15136</a:t>
            </a:r>
            <a:r>
              <a:rPr lang="ru-RU" sz="2000" dirty="0"/>
              <a:t>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27F58EE-2C87-44D3-9C35-8E05A839E8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2634" y="2939450"/>
            <a:ext cx="3668974" cy="171330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B8FB2ED-8494-BA1C-A664-3D22821C0606}"/>
              </a:ext>
            </a:extLst>
          </p:cNvPr>
          <p:cNvSpPr txBox="1"/>
          <p:nvPr/>
        </p:nvSpPr>
        <p:spPr>
          <a:xfrm>
            <a:off x="583945" y="1675740"/>
            <a:ext cx="5013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Оптимальный алгоритм одновременно и по числу коммуникаций и по кол-ву вызовов локальных градиентов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FDFBF034-4929-7798-C28F-8D9393485F3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4108" r="6533"/>
          <a:stretch/>
        </p:blipFill>
        <p:spPr>
          <a:xfrm>
            <a:off x="583945" y="5514441"/>
            <a:ext cx="5013960" cy="266737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7CAB2A89-73BF-08C7-97CE-338F7FADA84F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4805" r="4210"/>
          <a:stretch/>
        </p:blipFill>
        <p:spPr>
          <a:xfrm>
            <a:off x="583945" y="5247704"/>
            <a:ext cx="5013960" cy="266737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5BA86020-FD24-FF55-4D42-F2D6E20B6EB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47827" y="1618220"/>
            <a:ext cx="3629532" cy="1038370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69C6B183-EEE6-DA00-F23F-A99B28BFE7CA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-790" t="4378" r="7527" b="6053"/>
          <a:stretch/>
        </p:blipFill>
        <p:spPr>
          <a:xfrm>
            <a:off x="5827447" y="2747593"/>
            <a:ext cx="6204438" cy="234095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ED9C0870-AAF9-BB6D-CEA1-7EE61D484A7B}"/>
              </a:ext>
            </a:extLst>
          </p:cNvPr>
          <p:cNvSpPr txBox="1"/>
          <p:nvPr/>
        </p:nvSpPr>
        <p:spPr>
          <a:xfrm>
            <a:off x="7135457" y="5213123"/>
            <a:ext cx="3854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r(x) – </a:t>
            </a:r>
            <a:r>
              <a:rPr lang="ru-RU" dirty="0"/>
              <a:t>выпуклая</a:t>
            </a:r>
          </a:p>
          <a:p>
            <a:r>
              <a:rPr lang="en-US" dirty="0"/>
              <a:t>q(x) </a:t>
            </a:r>
            <a:r>
              <a:rPr lang="ru-RU" dirty="0"/>
              <a:t>– гладкая, выпуклая</a:t>
            </a:r>
            <a:endParaRPr lang="en-US" dirty="0"/>
          </a:p>
          <a:p>
            <a:r>
              <a:rPr lang="en-US" dirty="0"/>
              <a:t>p(x) – </a:t>
            </a:r>
            <a:r>
              <a:rPr lang="ru-RU" dirty="0"/>
              <a:t>гладкая, возможно невыпуклая</a:t>
            </a:r>
          </a:p>
        </p:txBody>
      </p:sp>
    </p:spTree>
    <p:extLst>
      <p:ext uri="{BB962C8B-B14F-4D97-AF65-F5344CB8AC3E}">
        <p14:creationId xmlns:p14="http://schemas.microsoft.com/office/powerpoint/2010/main" val="3068863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«Гомогенности данных»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4386807" cy="41915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Function similarity (</a:t>
            </a:r>
            <a:r>
              <a:rPr lang="ru-RU" sz="2400" dirty="0"/>
              <a:t>«похожесть»)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09BBB1F-7CE1-0867-D439-242FAF59C9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214260"/>
            <a:ext cx="9486418" cy="41915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7B0687A-CBF3-6177-F1C0-D71D26DDD9B1}"/>
              </a:ext>
            </a:extLst>
          </p:cNvPr>
          <p:cNvSpPr txBox="1"/>
          <p:nvPr/>
        </p:nvSpPr>
        <p:spPr>
          <a:xfrm>
            <a:off x="838200" y="3065410"/>
            <a:ext cx="487294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Откуда мы берем такое предположение</a:t>
            </a:r>
            <a:r>
              <a:rPr lang="en-US" sz="2000" b="1" dirty="0"/>
              <a:t>?</a:t>
            </a:r>
            <a:endParaRPr lang="ru-RU" sz="2000" b="1" dirty="0"/>
          </a:p>
          <a:p>
            <a:endParaRPr lang="en-US" sz="2000" dirty="0"/>
          </a:p>
          <a:p>
            <a:pPr algn="ctr"/>
            <a:r>
              <a:rPr lang="ru-RU" sz="2000" dirty="0"/>
              <a:t>Если мы случайно и одинаково распределяем данные по устройствам, то это вполне естественно.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3E4BACC-DE9D-9F2B-320A-89F0D63AAEE7}"/>
                  </a:ext>
                </a:extLst>
              </p:cNvPr>
              <p:cNvSpPr txBox="1"/>
              <p:nvPr/>
            </p:nvSpPr>
            <p:spPr>
              <a:xfrm>
                <a:off x="6096000" y="3068304"/>
                <a:ext cx="5680276" cy="13471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sz="2000" b="1" dirty="0"/>
                  <a:t>Как это использовать</a:t>
                </a:r>
                <a:r>
                  <a:rPr lang="en-US" sz="2000" b="1" dirty="0"/>
                  <a:t>?</a:t>
                </a:r>
                <a:endParaRPr lang="ru-RU" sz="2000" b="1" dirty="0"/>
              </a:p>
              <a:p>
                <a:pPr algn="ctr"/>
                <a:endParaRPr lang="en-US" sz="2000" b="1" dirty="0"/>
              </a:p>
              <a:p>
                <a:pPr algn="ctr"/>
                <a:r>
                  <a:rPr lang="ru-RU" sz="2000" dirty="0"/>
                  <a:t>Из </a:t>
                </a:r>
                <a:r>
                  <a:rPr lang="en-US" sz="2000" dirty="0"/>
                  <a:t>Assumption 6 </a:t>
                </a:r>
                <a:r>
                  <a:rPr lang="ru-RU" sz="2000" dirty="0"/>
                  <a:t>следует, что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ru-RU" sz="200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ru-RU" sz="2000" i="1">
                                <a:solidFill>
                                  <a:srgbClr val="836967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ru-RU" sz="2000">
                                <a:latin typeface="Cambria Math" panose="02040503050406030204" pitchFamily="18" charset="0"/>
                              </a:rPr>
                              <m:t>∇</m:t>
                            </m:r>
                          </m:e>
                          <m:sup>
                            <m:r>
                              <a:rPr lang="ru-RU" sz="20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ru-RU" sz="2000" i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ru-RU" sz="2000" i="1"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ru-RU" sz="2000" dirty="0"/>
                  <a:t>, то есть </a:t>
                </a:r>
                <a:r>
                  <a:rPr lang="en-US" sz="2000" dirty="0"/>
                  <a:t>p</a:t>
                </a:r>
                <a:r>
                  <a:rPr lang="ru-RU" sz="2000" dirty="0"/>
                  <a:t> имеет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ru-RU" sz="2000" dirty="0"/>
                  <a:t>- липшицев градиент, где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ru-RU" sz="2000"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sz="2000" i="1"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ru-RU" sz="2000" dirty="0"/>
                  <a:t>.</a:t>
                </a: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3E4BACC-DE9D-9F2B-320A-89F0D63AAE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3068304"/>
                <a:ext cx="5680276" cy="1347100"/>
              </a:xfrm>
              <a:prstGeom prst="rect">
                <a:avLst/>
              </a:prstGeom>
              <a:blipFill>
                <a:blip r:embed="rId3"/>
                <a:stretch>
                  <a:fillRect t="-2262" b="-58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254AF134-0DF8-41C9-3BB9-E9F875F26E46}"/>
              </a:ext>
            </a:extLst>
          </p:cNvPr>
          <p:cNvSpPr txBox="1"/>
          <p:nvPr/>
        </p:nvSpPr>
        <p:spPr>
          <a:xfrm>
            <a:off x="2062223" y="5190593"/>
            <a:ext cx="80675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Но может так случиться, что разные куски данных похожи неодинаково!</a:t>
            </a:r>
          </a:p>
        </p:txBody>
      </p:sp>
    </p:spTree>
    <p:extLst>
      <p:ext uri="{BB962C8B-B14F-4D97-AF65-F5344CB8AC3E}">
        <p14:creationId xmlns:p14="http://schemas.microsoft.com/office/powerpoint/2010/main" val="1162279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«Координатные»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387633"/>
            <a:ext cx="5257800" cy="16802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Литература: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https://arxiv.org/pdf/1212.0873</a:t>
            </a:r>
            <a:endParaRPr lang="ru-RU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https://arxiv.org/pdf/2212.14439</a:t>
            </a:r>
            <a:r>
              <a:rPr lang="ru-RU" dirty="0"/>
              <a:t> 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4740" y="2376491"/>
            <a:ext cx="2288888" cy="1046468"/>
          </a:xfrm>
          <a:prstGeom prst="rect">
            <a:avLst/>
          </a:prstGeom>
        </p:spPr>
      </p:pic>
      <p:sp>
        <p:nvSpPr>
          <p:cNvPr id="8" name="Левая фигурная скобка 7"/>
          <p:cNvSpPr/>
          <p:nvPr/>
        </p:nvSpPr>
        <p:spPr>
          <a:xfrm>
            <a:off x="4466678" y="2138297"/>
            <a:ext cx="303144" cy="1563533"/>
          </a:xfrm>
          <a:prstGeom prst="leftBrace">
            <a:avLst>
              <a:gd name="adj1" fmla="val 72267"/>
              <a:gd name="adj2" fmla="val 500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9822" y="2909457"/>
            <a:ext cx="5832093" cy="72498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99119" y="2138297"/>
            <a:ext cx="5802796" cy="726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6018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973</TotalTime>
  <Words>496</Words>
  <Application>Microsoft Office PowerPoint</Application>
  <PresentationFormat>Широкоэкранный</PresentationFormat>
  <Paragraphs>37</Paragraphs>
  <Slides>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Cambria Math</vt:lpstr>
      <vt:lpstr>Тема Office</vt:lpstr>
      <vt:lpstr>Координатные методы распределенной оптимизации в условиях гомогенности данных Обзор литературы</vt:lpstr>
      <vt:lpstr>«Распределенной оптимизации»</vt:lpstr>
      <vt:lpstr>«Распределенной оптимизации»</vt:lpstr>
      <vt:lpstr>«Гомогенности данных»</vt:lpstr>
      <vt:lpstr>«Координатные»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Роман Максимов</dc:creator>
  <cp:lastModifiedBy>Екатерина Алимаскина</cp:lastModifiedBy>
  <cp:revision>9</cp:revision>
  <dcterms:created xsi:type="dcterms:W3CDTF">2025-03-10T13:01:35Z</dcterms:created>
  <dcterms:modified xsi:type="dcterms:W3CDTF">2025-03-11T09:24:01Z</dcterms:modified>
</cp:coreProperties>
</file>