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5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3"/>
    <p:sldId id="276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7" r:id="rId12"/>
    <p:sldId id="262" r:id="rId13"/>
    <p:sldId id="270" r:id="rId14"/>
    <p:sldId id="292" r:id="rId15"/>
    <p:sldId id="288" r:id="rId16"/>
    <p:sldId id="289" r:id="rId17"/>
    <p:sldId id="290" r:id="rId18"/>
    <p:sldId id="291" r:id="rId19"/>
    <p:sldId id="268" r:id="rId20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customXml" Target="../customXml/item1.xml"/><Relationship Id="rId26" Type="http://schemas.openxmlformats.org/officeDocument/2006/relationships/customXmlProps" Target="../customXml/itemProps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0"/>
            <a:ext cx="9211733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0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8467" y="0"/>
            <a:ext cx="1220046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%5b2306.07079%5d%20Braids%20act%20on%20configurations%20of%20lines.html" TargetMode="External"/><Relationship Id="rId1" Type="http://schemas.openxmlformats.org/officeDocument/2006/relationships/hyperlink" Target="..\..\Downloads\%5b2305.07728%5d%20Incidences%20and%20tilings.html" TargetMode="Externa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75385"/>
            <a:ext cx="10327640" cy="1082675"/>
          </a:xfrm>
        </p:spPr>
        <p:txBody>
          <a:bodyPr>
            <a:normAutofit fontScale="90000"/>
          </a:bodyPr>
          <a:lstStyle/>
          <a:p>
            <a:r>
              <a:rPr lang="ru-RU" sz="4445" b="1"/>
              <a:t>Классификация совокупностей кривых на поверхностях при движениях, сохраняющих когерентность четырехугольников соответсвующего разбиения</a:t>
            </a:r>
            <a:endParaRPr lang="ru-RU" sz="4445" b="1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581910" y="4961255"/>
            <a:ext cx="9144000" cy="914400"/>
          </a:xfrm>
        </p:spPr>
        <p:txBody>
          <a:bodyPr/>
          <a:lstStyle/>
          <a:p>
            <a:r>
              <a:rPr lang="ru-RU" altLang="en-US"/>
              <a:t>Платон Марулев</a:t>
            </a:r>
            <a:endParaRPr lang="ru-RU" altLang="en-US"/>
          </a:p>
          <a:p>
            <a:r>
              <a:rPr lang="ru-RU" altLang="en-US" sz="2500"/>
              <a:t>группа Б05-126</a:t>
            </a:r>
            <a:endParaRPr lang="ru-RU" altLang="en-US" sz="2500"/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7009130" y="4139565"/>
            <a:ext cx="484251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200"/>
              <a:t>под руководством В.О.Мантурова</a:t>
            </a:r>
            <a:endParaRPr lang="ru-RU" altLang="en-US" sz="2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 sz="4000"/>
              <a:t>Упрощенная гипотеза</a:t>
            </a:r>
            <a:endParaRPr lang="ru-RU" altLang="en-US" sz="400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457200">
              <a:buNone/>
            </a:pPr>
            <a:endParaRPr lang="ru-RU" altLang="en-US"/>
          </a:p>
          <a:p>
            <a:pPr marL="0" indent="457200">
              <a:buNone/>
            </a:pPr>
            <a:r>
              <a:rPr lang="ru-RU" altLang="en-US"/>
              <a:t>Если мы будем допускать только первые два движения, то для любой совокупности кривых </a:t>
            </a:r>
            <a:r>
              <a:rPr lang="en-US" altLang="ru-RU"/>
              <a:t>A </a:t>
            </a:r>
            <a:r>
              <a:rPr lang="ru-RU" altLang="en-US"/>
              <a:t>существует только одна минимальная (с точки зрения движений) совокупность кривых</a:t>
            </a:r>
            <a:r>
              <a:rPr lang="en-US" altLang="ru-RU"/>
              <a:t> B</a:t>
            </a:r>
            <a:r>
              <a:rPr lang="ru-RU" altLang="en-US"/>
              <a:t>, в которую можно попасть (с помощью движений) из </a:t>
            </a:r>
            <a:r>
              <a:rPr lang="en-US" altLang="en-US"/>
              <a:t>A</a:t>
            </a:r>
            <a:r>
              <a:rPr lang="ru-RU" altLang="en-US"/>
              <a:t>.</a:t>
            </a:r>
            <a:endParaRPr lang="ru-RU" altLang="en-US"/>
          </a:p>
          <a:p>
            <a:pPr marL="0" indent="457200">
              <a:buNone/>
            </a:pPr>
            <a:r>
              <a:rPr lang="ru-RU" altLang="en-US"/>
              <a:t>Соответственно есть эта совокупность </a:t>
            </a:r>
            <a:r>
              <a:rPr lang="en-US" altLang="en-US"/>
              <a:t>B</a:t>
            </a:r>
            <a:r>
              <a:rPr lang="es-ES" altLang="en-US"/>
              <a:t> </a:t>
            </a:r>
            <a:r>
              <a:rPr lang="ru-RU" altLang="en-US"/>
              <a:t>будет минимальна и по количеству пересечений кривых.</a:t>
            </a:r>
            <a:endParaRPr lang="ru-RU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 sz="4000"/>
              <a:t>Лемма о диаманте</a:t>
            </a:r>
            <a:endParaRPr lang="ru-RU" altLang="en-US" sz="4000"/>
          </a:p>
        </p:txBody>
      </p:sp>
      <p:sp>
        <p:nvSpPr>
          <p:cNvPr id="3" name="Замещающее содержимое 2"/>
          <p:cNvSpPr/>
          <p:nvPr>
            <p:ph idx="1"/>
          </p:nvPr>
        </p:nvSpPr>
        <p:spPr/>
        <p:txBody>
          <a:bodyPr/>
          <a:p>
            <a:pPr marL="0" indent="457200">
              <a:buNone/>
            </a:pPr>
            <a:endParaRPr lang="ru-RU" altLang="en-US"/>
          </a:p>
          <a:p>
            <a:pPr marL="0" indent="457200">
              <a:buNone/>
            </a:pPr>
            <a:r>
              <a:rPr lang="ru-RU" altLang="en-US"/>
              <a:t>Дан бесконечный ориентированный граф без ориентированных циклов и бесконечных путей. </a:t>
            </a:r>
            <a:endParaRPr lang="ru-RU" altLang="en-US"/>
          </a:p>
          <a:p>
            <a:pPr marL="0" indent="457200">
              <a:buNone/>
            </a:pPr>
            <a:r>
              <a:rPr lang="ru-RU" altLang="en-US"/>
              <a:t>Известно, что если из вершины </a:t>
            </a:r>
            <a:r>
              <a:rPr lang="en-US" altLang="ru-RU"/>
              <a:t>a</a:t>
            </a:r>
            <a:r>
              <a:rPr lang="ru-RU" altLang="en-US"/>
              <a:t> ведут ребра в вершины </a:t>
            </a:r>
            <a:r>
              <a:rPr lang="en-US" altLang="en-US"/>
              <a:t>b</a:t>
            </a:r>
            <a:r>
              <a:rPr lang="ru-RU" altLang="en-US"/>
              <a:t> и </a:t>
            </a:r>
            <a:r>
              <a:rPr lang="en-US" altLang="ru-RU"/>
              <a:t>c</a:t>
            </a:r>
            <a:r>
              <a:rPr lang="ru-RU" altLang="en-US"/>
              <a:t>,</a:t>
            </a:r>
            <a:r>
              <a:rPr lang="en-US" altLang="ru-RU"/>
              <a:t> </a:t>
            </a:r>
            <a:r>
              <a:rPr lang="ru-RU" altLang="en-US"/>
              <a:t>то существует вершина </a:t>
            </a:r>
            <a:r>
              <a:rPr lang="en-US" altLang="ru-RU"/>
              <a:t>d</a:t>
            </a:r>
            <a:r>
              <a:rPr lang="ru-RU" altLang="en-US"/>
              <a:t>, достижимая и из </a:t>
            </a:r>
            <a:r>
              <a:rPr lang="en-US" altLang="ru-RU"/>
              <a:t>b</a:t>
            </a:r>
            <a:r>
              <a:rPr lang="ru-RU" altLang="en-US"/>
              <a:t>, и из </a:t>
            </a:r>
            <a:r>
              <a:rPr lang="en-US" altLang="ru-RU"/>
              <a:t>c</a:t>
            </a:r>
            <a:r>
              <a:rPr lang="ru-RU" altLang="en-US"/>
              <a:t>.</a:t>
            </a:r>
            <a:endParaRPr lang="ru-RU" altLang="en-US"/>
          </a:p>
          <a:p>
            <a:pPr marL="0" indent="457200">
              <a:buNone/>
            </a:pPr>
            <a:r>
              <a:rPr lang="ru-RU" altLang="en-US"/>
              <a:t>Тогда для любой вершины графа</a:t>
            </a:r>
            <a:r>
              <a:rPr lang="en-US" altLang="ru-RU"/>
              <a:t> </a:t>
            </a:r>
            <a:r>
              <a:rPr lang="ru-RU" altLang="en-US"/>
              <a:t>найдется единственная достижимая вершина с нулевой исходящей степенью.</a:t>
            </a:r>
            <a:endParaRPr lang="ru-RU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/>
              <a:t>Доказательство утверждения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ru-RU" sz="2000"/>
              <a:t>Расмотрим только первые два движения</a:t>
            </a:r>
            <a:endParaRPr lang="ru-RU" altLang="ru-RU" sz="2000"/>
          </a:p>
          <a:p>
            <a:r>
              <a:rPr lang="ru-RU" altLang="ru-RU" sz="2000"/>
              <a:t>Оба движения уменьшают количество пересечений</a:t>
            </a:r>
            <a:endParaRPr lang="ru-RU" altLang="ru-RU" sz="2000"/>
          </a:p>
          <a:p>
            <a:r>
              <a:rPr lang="ru-RU" altLang="ru-RU" sz="2000"/>
              <a:t>Осталось проверить только требование леммы о диаманте</a:t>
            </a:r>
            <a:endParaRPr lang="ru-RU" altLang="ru-RU" sz="2000"/>
          </a:p>
          <a:p>
            <a:pPr marL="0" indent="0">
              <a:buNone/>
            </a:pPr>
            <a:endParaRPr lang="ru-RU" altLang="ru-RU" sz="2000"/>
          </a:p>
        </p:txBody>
      </p:sp>
      <p:pic>
        <p:nvPicPr>
          <p:cNvPr id="4" name="Изображение 3" descr="Да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16040" y="2482215"/>
            <a:ext cx="5533390" cy="2929890"/>
          </a:xfrm>
          <a:prstGeom prst="rect">
            <a:avLst/>
          </a:prstGeom>
        </p:spPr>
      </p:pic>
      <p:pic>
        <p:nvPicPr>
          <p:cNvPr id="5" name="Изображение 4" descr="Снимок экрана (19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10" y="2376805"/>
            <a:ext cx="5828030" cy="40919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 sz="4000"/>
              <a:t>Главная гипотеза для сферы(плоскости)</a:t>
            </a:r>
            <a:endParaRPr lang="ru-RU" altLang="en-US" sz="400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457200">
              <a:buNone/>
            </a:pPr>
            <a:r>
              <a:rPr lang="ru-RU" altLang="en-US"/>
              <a:t>Любую совокупность кривых можно перевести с помощью движений в тривиальный цикл(замкнутая кривая без пересечений).</a:t>
            </a:r>
            <a:endParaRPr lang="ru-RU" altLang="en-US"/>
          </a:p>
          <a:p>
            <a:pPr marL="0" indent="457200">
              <a:buNone/>
            </a:pPr>
            <a:r>
              <a:rPr lang="ru-RU" altLang="en-US"/>
              <a:t>Заметим, что если мы докажем, что пока в совокупности кривых есть пересечения, мы можем уменьшать их количесвто, то, очевидно, что мы можем прийти к совокупности из непересекающихся тривиальных циклов. Но т.к. у нас только первые два движения меняют количество узлов, значит, в конце у нас получится просто обычный тривиальный цикл.</a:t>
            </a:r>
            <a:endParaRPr lang="ru-RU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5305" y="190500"/>
            <a:ext cx="8134350" cy="1650365"/>
          </a:xfrm>
        </p:spPr>
        <p:txBody>
          <a:bodyPr/>
          <a:p>
            <a:pPr algn="ctr"/>
            <a:r>
              <a:rPr lang="ru-RU" altLang="en-US" sz="4000"/>
              <a:t>Доказательство главной гипотезы для (сферы)плоскоски</a:t>
            </a:r>
            <a:endParaRPr lang="ru-RU" altLang="en-US" sz="4000"/>
          </a:p>
        </p:txBody>
      </p:sp>
      <p:pic>
        <p:nvPicPr>
          <p:cNvPr id="4" name="Замещающее содержимое 3" descr="Снимок экрана (27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10895" y="1840865"/>
            <a:ext cx="3121025" cy="205359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4507230" y="2092960"/>
            <a:ext cx="683958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500" b="1"/>
              <a:t>Опр.</a:t>
            </a:r>
            <a:r>
              <a:rPr lang="ru-RU" altLang="en-US" sz="2500"/>
              <a:t> Хорошая петля - петля, у которой красная часть кривой не самопересекается.</a:t>
            </a:r>
            <a:endParaRPr lang="ru-RU" altLang="en-US" sz="2500"/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1040765" y="4131945"/>
            <a:ext cx="1013460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500" b="1"/>
              <a:t>Утв.</a:t>
            </a:r>
            <a:r>
              <a:rPr lang="ru-RU" altLang="en-US" sz="2500"/>
              <a:t> Если в совокупности кривых есть самопересечение, то есть и хорошая петля.</a:t>
            </a:r>
            <a:endParaRPr lang="ru-RU" altLang="en-US" sz="2500"/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1040765" y="5146040"/>
            <a:ext cx="10134600" cy="1245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500"/>
              <a:t>Рассмотрим самопересечение с минимальной длиной красной кривой. Тогда если красная кривая самопересекается, то это самопересечение имеет меньше длину.</a:t>
            </a:r>
            <a:endParaRPr lang="ru-RU" altLang="en-US" sz="25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 sz="4000"/>
              <a:t>Главная идея доказательства</a:t>
            </a:r>
            <a:endParaRPr lang="ru-RU" altLang="en-US" sz="400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1174750"/>
            <a:ext cx="10972800" cy="4274185"/>
          </a:xfrm>
        </p:spPr>
        <p:txBody>
          <a:bodyPr/>
          <a:p>
            <a:pPr marL="457200" lvl="1" indent="0">
              <a:buNone/>
            </a:pPr>
            <a:r>
              <a:rPr lang="ru-RU" altLang="en-US" sz="3000" b="1"/>
              <a:t>Идея:</a:t>
            </a:r>
            <a:endParaRPr lang="ru-RU" altLang="en-US" sz="3000" b="1"/>
          </a:p>
          <a:p>
            <a:pPr marL="0" indent="457200">
              <a:buNone/>
            </a:pPr>
            <a:r>
              <a:rPr lang="ru-RU" altLang="en-US" sz="3000"/>
              <a:t>Если в совокупности кривых есть самопересечение, то рассмотрим хорошую петлю с минимальной площадью и попробуем «удалить» ее точку пересечения(используя 1 движение).</a:t>
            </a:r>
            <a:endParaRPr lang="ru-RU" altLang="en-US" sz="3000"/>
          </a:p>
          <a:p>
            <a:pPr marL="0" indent="457200">
              <a:buNone/>
            </a:pPr>
            <a:r>
              <a:rPr lang="ru-RU" altLang="en-US" sz="3000" b="1"/>
              <a:t>Утв.</a:t>
            </a:r>
            <a:endParaRPr lang="ru-RU" altLang="en-US" sz="3000"/>
          </a:p>
          <a:p>
            <a:pPr marL="0" indent="457200">
              <a:buNone/>
            </a:pPr>
            <a:r>
              <a:rPr lang="ru-RU" altLang="en-US" sz="3000"/>
              <a:t>Заметим, что тогда внутри этой хорошей петли самопересечений не будет.</a:t>
            </a:r>
            <a:endParaRPr lang="ru-RU" altLang="en-US" sz="3000"/>
          </a:p>
          <a:p>
            <a:pPr marL="0" indent="457200">
              <a:buNone/>
            </a:pPr>
            <a:r>
              <a:rPr lang="ru-RU" altLang="en-US" sz="3000"/>
              <a:t>Если есть самопересечение, то у него есть хорошее петля, которая будет лежать в изначальной хорошей петле.</a:t>
            </a:r>
            <a:endParaRPr lang="ru-RU" altLang="en-US" sz="3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7360" y="304800"/>
            <a:ext cx="6917690" cy="1156335"/>
          </a:xfrm>
        </p:spPr>
        <p:txBody>
          <a:bodyPr/>
          <a:p>
            <a:pPr algn="ctr"/>
            <a:r>
              <a:rPr lang="ru-RU" altLang="en-US"/>
              <a:t>Уменьшение количества точек пересечения в хорошей петле.</a:t>
            </a:r>
            <a:endParaRPr lang="ru-RU" altLang="en-US"/>
          </a:p>
        </p:txBody>
      </p:sp>
      <p:pic>
        <p:nvPicPr>
          <p:cNvPr id="4" name="Замещающее содержимое 3" descr="Снимок экрана (28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28625" y="1740535"/>
            <a:ext cx="4713605" cy="271907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5414010" y="1740535"/>
            <a:ext cx="6283325" cy="50723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sz="2000"/>
              <a:t>Петля с точкой О - наша хоршая петля.</a:t>
            </a:r>
            <a:endParaRPr lang="ru-RU" altLang="en-US" sz="2000"/>
          </a:p>
          <a:p>
            <a:r>
              <a:rPr lang="ru-RU" altLang="en-US" sz="2000"/>
              <a:t>А - ближайшая точка пересечения для О(в какую-то сторону). С - для В(на соответствующей кривой).</a:t>
            </a:r>
            <a:endParaRPr lang="ru-RU" altLang="en-US" sz="2000"/>
          </a:p>
          <a:p>
            <a:r>
              <a:rPr lang="ru-RU" altLang="en-US" sz="2000"/>
              <a:t>Аналогично найдем для </a:t>
            </a:r>
            <a:r>
              <a:rPr lang="en-US" altLang="en-US" sz="2000"/>
              <a:t>D </a:t>
            </a:r>
            <a:r>
              <a:rPr lang="ru-RU" altLang="en-US" sz="2000"/>
              <a:t>и т.д.</a:t>
            </a:r>
            <a:endParaRPr lang="ru-RU" altLang="en-US" sz="2000"/>
          </a:p>
          <a:p>
            <a:pPr indent="457200"/>
            <a:r>
              <a:rPr lang="ru-RU" altLang="en-US" sz="2000" b="1"/>
              <a:t>Идея:</a:t>
            </a:r>
            <a:endParaRPr lang="ru-RU" altLang="en-US" sz="2000"/>
          </a:p>
          <a:p>
            <a:r>
              <a:rPr lang="ru-RU" altLang="en-US" sz="2000"/>
              <a:t>Если в треугольнике типа </a:t>
            </a:r>
            <a:r>
              <a:rPr lang="en-US" altLang="en-US" sz="2000"/>
              <a:t>CBD</a:t>
            </a:r>
            <a:r>
              <a:rPr lang="ru-RU" altLang="en-US" sz="2000"/>
              <a:t> не будет кривых,то его можно будет решить с помощью третьего движения.</a:t>
            </a:r>
            <a:endParaRPr lang="ru-RU" altLang="en-US" sz="2000"/>
          </a:p>
          <a:p>
            <a:endParaRPr lang="ru-RU" altLang="en-US" sz="2000"/>
          </a:p>
          <a:p>
            <a:r>
              <a:rPr lang="ru-RU" altLang="en-US" sz="2000"/>
              <a:t>В какой-то момент, очевидно, мы получим такой треугольник, т.к. площадь у треугольников уменьшается.</a:t>
            </a:r>
            <a:endParaRPr lang="ru-RU" altLang="en-US" sz="2000"/>
          </a:p>
          <a:p>
            <a:endParaRPr lang="ru-RU" altLang="en-US" sz="2000"/>
          </a:p>
          <a:p>
            <a:r>
              <a:rPr lang="ru-RU" altLang="en-US" sz="2000"/>
              <a:t>А значит, мы сможем разрешить и треугольник </a:t>
            </a:r>
            <a:r>
              <a:rPr lang="en-US" altLang="ru-RU" sz="2000"/>
              <a:t>OAB</a:t>
            </a:r>
            <a:r>
              <a:rPr lang="ru-RU" altLang="en-US" sz="2000"/>
              <a:t>, т.е. уменьшить количество точек внутри хорошей петли.</a:t>
            </a:r>
            <a:endParaRPr lang="ru-RU" altLang="en-US" sz="2000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641985" y="4896485"/>
            <a:ext cx="4064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В процессе изменения треугольников внутри петли с помощью 3 движения количество точек в петле не увеличивается.</a:t>
            </a:r>
            <a:endParaRPr lang="ru-RU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11480"/>
            <a:ext cx="9595485" cy="582930"/>
          </a:xfrm>
        </p:spPr>
        <p:txBody>
          <a:bodyPr/>
          <a:p>
            <a:pPr algn="ctr"/>
            <a:r>
              <a:rPr lang="ru-RU" altLang="en-US" sz="4000"/>
              <a:t>Разрешение пересечений разных кривых</a:t>
            </a:r>
            <a:endParaRPr lang="ru-RU" altLang="en-US" sz="400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457200">
              <a:buNone/>
            </a:pPr>
            <a:r>
              <a:rPr lang="ru-RU" altLang="en-US"/>
              <a:t>Мы избавились от самопересечений в нашей совокупности кривых.</a:t>
            </a:r>
            <a:endParaRPr lang="ru-RU" altLang="en-US"/>
          </a:p>
          <a:p>
            <a:pPr marL="0" indent="457200">
              <a:buNone/>
            </a:pPr>
            <a:r>
              <a:rPr lang="ru-RU" altLang="en-US"/>
              <a:t>Теперь мы хотим «избавится» отобычных пересечений.</a:t>
            </a:r>
            <a:endParaRPr lang="ru-RU" altLang="en-US"/>
          </a:p>
          <a:p>
            <a:pPr marL="0" indent="457200">
              <a:buNone/>
            </a:pPr>
            <a:r>
              <a:rPr lang="ru-RU" altLang="en-US"/>
              <a:t>Не трудно понять, что делается это аналогично:</a:t>
            </a:r>
            <a:endParaRPr lang="ru-RU" altLang="en-US"/>
          </a:p>
        </p:txBody>
      </p:sp>
      <p:pic>
        <p:nvPicPr>
          <p:cNvPr id="4" name="Изображение 3" descr="Снимок экрана (3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0290" y="4091305"/>
            <a:ext cx="4186555" cy="25323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endParaRPr lang="ru-RU" altLang="en-US" sz="450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1470660"/>
            <a:ext cx="10972800" cy="4068445"/>
          </a:xfrm>
        </p:spPr>
        <p:txBody>
          <a:bodyPr/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r>
              <a:rPr lang="ru-RU" altLang="en-US" sz="2000"/>
              <a:t>Ссылка на основную статью Фомина-Пылянского:  </a:t>
            </a:r>
            <a:r>
              <a:rPr lang="ru-RU" altLang="en-US" sz="2000">
                <a:hlinkClick r:id="rId1" action="ppaction://hlinkfile"/>
              </a:rPr>
              <a:t>https://www.arxiv.org/abs/2305.07728</a:t>
            </a:r>
            <a:endParaRPr lang="ru-RU" altLang="en-US" sz="2000">
              <a:hlinkClick r:id="rId1" action="ppaction://hlinkfile"/>
            </a:endParaRPr>
          </a:p>
          <a:p>
            <a:pPr marL="0" indent="0">
              <a:buNone/>
            </a:pPr>
            <a:r>
              <a:rPr lang="ru-RU" altLang="ru-RU" sz="2000"/>
              <a:t>Другие ссылки: </a:t>
            </a:r>
            <a:endParaRPr lang="ru-RU" altLang="ru-RU" sz="2000"/>
          </a:p>
          <a:p>
            <a:pPr marL="0" indent="457200">
              <a:buNone/>
            </a:pPr>
            <a:r>
              <a:rPr lang="ru-RU" altLang="ru-RU" sz="2000"/>
              <a:t>статья В.О. Мантурова </a:t>
            </a:r>
            <a:r>
              <a:rPr lang="ru-RU" altLang="ru-RU" sz="2000">
                <a:sym typeface="+mn-ea"/>
                <a:hlinkClick r:id="rId2" action="ppaction://hlinkfile"/>
              </a:rPr>
              <a:t>«Braids act on configurations of lines»</a:t>
            </a:r>
            <a:endParaRPr lang="ru-RU" altLang="ru-RU" sz="2000"/>
          </a:p>
          <a:p>
            <a:pPr marL="0" indent="457200">
              <a:buNone/>
            </a:pPr>
            <a:r>
              <a:rPr lang="ru-RU" altLang="ru-RU" sz="2000"/>
              <a:t>статья В.О. Мантурова «Invariants and Pictures»</a:t>
            </a:r>
            <a:endParaRPr lang="ru-RU" altLang="ru-RU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 sz="4000"/>
              <a:t>Главная гипотеза</a:t>
            </a:r>
            <a:endParaRPr lang="ru-RU" altLang="en-US" sz="4000"/>
          </a:p>
        </p:txBody>
      </p:sp>
      <p:pic>
        <p:nvPicPr>
          <p:cNvPr id="4" name="Замещающее содержимое 3" descr="Рисунок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09600" y="1158240"/>
            <a:ext cx="3797935" cy="3292475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4962525" y="2214880"/>
            <a:ext cx="6322695" cy="21717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buNone/>
            </a:pPr>
            <a:r>
              <a:rPr lang="ru-RU" altLang="en-US" sz="2000">
                <a:sym typeface="+mn-ea"/>
              </a:rPr>
              <a:t>Мы рассматриваем совокупности кривых</a:t>
            </a:r>
            <a:r>
              <a:rPr lang="en-US" altLang="ru-RU" sz="2000">
                <a:sym typeface="+mn-ea"/>
              </a:rPr>
              <a:t> C</a:t>
            </a:r>
            <a:r>
              <a:rPr lang="ru-RU" altLang="en-US" sz="2000">
                <a:sym typeface="+mn-ea"/>
              </a:rPr>
              <a:t> на</a:t>
            </a:r>
            <a:r>
              <a:rPr lang="en-US" altLang="ru-RU" sz="2000">
                <a:sym typeface="+mn-ea"/>
              </a:rPr>
              <a:t> </a:t>
            </a:r>
            <a:r>
              <a:rPr lang="ru-RU" altLang="en-US" sz="2000">
                <a:sym typeface="+mn-ea"/>
              </a:rPr>
              <a:t> поверхности </a:t>
            </a:r>
            <a:r>
              <a:rPr lang="en-US" altLang="ru-RU" sz="2000">
                <a:sym typeface="+mn-ea"/>
              </a:rPr>
              <a:t>     .</a:t>
            </a:r>
            <a:endParaRPr lang="en-US" altLang="ru-RU" sz="2000"/>
          </a:p>
          <a:p>
            <a:pPr marL="0" indent="0">
              <a:buNone/>
            </a:pPr>
            <a:r>
              <a:rPr lang="ru-RU" altLang="en-US" sz="2000" b="1">
                <a:sym typeface="+mn-ea"/>
              </a:rPr>
              <a:t>Опр</a:t>
            </a:r>
            <a:r>
              <a:rPr lang="ru-RU" altLang="en-US" sz="2000">
                <a:sym typeface="+mn-ea"/>
              </a:rPr>
              <a:t> : Регион - это компонента</a:t>
            </a:r>
            <a:r>
              <a:rPr lang="en-US" altLang="ru-RU" sz="2000">
                <a:sym typeface="+mn-ea"/>
              </a:rPr>
              <a:t> </a:t>
            </a:r>
            <a:r>
              <a:rPr lang="ru-RU" altLang="ru-RU" sz="2000">
                <a:sym typeface="+mn-ea"/>
              </a:rPr>
              <a:t>связности</a:t>
            </a:r>
            <a:r>
              <a:rPr lang="en-US" altLang="ru-RU" sz="2000">
                <a:sym typeface="+mn-ea"/>
              </a:rPr>
              <a:t> </a:t>
            </a:r>
            <a:r>
              <a:rPr lang="ru-RU" altLang="ru-RU" sz="2000">
                <a:sym typeface="+mn-ea"/>
              </a:rPr>
              <a:t>  </a:t>
            </a:r>
            <a:r>
              <a:rPr lang="en-US" altLang="ru-RU" sz="2000">
                <a:sym typeface="+mn-ea"/>
              </a:rPr>
              <a:t>  / </a:t>
            </a:r>
            <a:r>
              <a:rPr lang="es-ES" altLang="ru-RU" sz="2000">
                <a:sym typeface="+mn-ea"/>
              </a:rPr>
              <a:t>C</a:t>
            </a:r>
            <a:r>
              <a:rPr lang="ru-RU" altLang="es-ES" sz="2000">
                <a:sym typeface="+mn-ea"/>
              </a:rPr>
              <a:t>.</a:t>
            </a:r>
            <a:endParaRPr lang="ru-RU" altLang="es-ES" sz="2000"/>
          </a:p>
          <a:p>
            <a:pPr marL="0" indent="0">
              <a:buNone/>
            </a:pPr>
            <a:endParaRPr lang="ru-RU" altLang="es-ES" sz="2000"/>
          </a:p>
          <a:p>
            <a:r>
              <a:rPr lang="ru-RU" altLang="es-ES" sz="2000">
                <a:sym typeface="+mn-ea"/>
              </a:rPr>
              <a:t>Возможна расскраска регионы в белый</a:t>
            </a:r>
            <a:r>
              <a:rPr lang="en-US" altLang="es-ES" sz="2000">
                <a:sym typeface="+mn-ea"/>
              </a:rPr>
              <a:t>/</a:t>
            </a:r>
            <a:r>
              <a:rPr lang="ru-RU" altLang="es-ES" sz="2000">
                <a:sym typeface="+mn-ea"/>
              </a:rPr>
              <a:t>черный.</a:t>
            </a:r>
            <a:endParaRPr lang="ru-RU" altLang="es-ES" sz="2000"/>
          </a:p>
          <a:p>
            <a:r>
              <a:rPr lang="ru-RU" altLang="es-ES" sz="2000">
                <a:sym typeface="+mn-ea"/>
              </a:rPr>
              <a:t>Каждый регион гомеоморфен диску.</a:t>
            </a:r>
            <a:endParaRPr lang="ru-RU" altLang="en-US" sz="2000"/>
          </a:p>
        </p:txBody>
      </p:sp>
      <p:pic>
        <p:nvPicPr>
          <p:cNvPr id="9" name="2384804F-3998-4D57-9195-F3826E402611-3" descr="wpp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82275" y="2147570"/>
            <a:ext cx="231775" cy="312420"/>
          </a:xfrm>
          <a:prstGeom prst="rect">
            <a:avLst/>
          </a:prstGeom>
        </p:spPr>
      </p:pic>
      <p:pic>
        <p:nvPicPr>
          <p:cNvPr id="10" name="2384804F-3998-4D57-9195-F3826E402611-6" descr="wpp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4895" y="2767965"/>
            <a:ext cx="231775" cy="312420"/>
          </a:xfrm>
          <a:prstGeom prst="rect">
            <a:avLst/>
          </a:prstGeom>
        </p:spPr>
      </p:pic>
      <p:sp>
        <p:nvSpPr>
          <p:cNvPr id="12" name="Текстовое поле 11"/>
          <p:cNvSpPr txBox="1"/>
          <p:nvPr/>
        </p:nvSpPr>
        <p:spPr>
          <a:xfrm>
            <a:off x="645160" y="4835525"/>
            <a:ext cx="10937240" cy="17729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457200">
              <a:buNone/>
            </a:pPr>
            <a:r>
              <a:rPr lang="ru-RU" altLang="en-US" sz="2000">
                <a:sym typeface="+mn-ea"/>
              </a:rPr>
              <a:t>Для любой совокупности кривых </a:t>
            </a:r>
            <a:r>
              <a:rPr lang="en-US" altLang="ru-RU" sz="2000">
                <a:sym typeface="+mn-ea"/>
              </a:rPr>
              <a:t>A </a:t>
            </a:r>
            <a:r>
              <a:rPr lang="ru-RU" altLang="en-US" sz="2000">
                <a:sym typeface="+mn-ea"/>
              </a:rPr>
              <a:t>существует только одна минимальная (с точки зрения движений) совокупность кривых</a:t>
            </a:r>
            <a:r>
              <a:rPr lang="en-US" altLang="ru-RU" sz="2000">
                <a:sym typeface="+mn-ea"/>
              </a:rPr>
              <a:t> B</a:t>
            </a:r>
            <a:r>
              <a:rPr lang="ru-RU" altLang="en-US" sz="2000">
                <a:sym typeface="+mn-ea"/>
              </a:rPr>
              <a:t>(с точностью до движения 3), в которую можно попасть (с помощью движений) из </a:t>
            </a:r>
            <a:r>
              <a:rPr lang="en-US" altLang="en-US" sz="2000">
                <a:sym typeface="+mn-ea"/>
              </a:rPr>
              <a:t>A</a:t>
            </a:r>
            <a:r>
              <a:rPr lang="ru-RU" altLang="en-US" sz="2000">
                <a:sym typeface="+mn-ea"/>
              </a:rPr>
              <a:t>.</a:t>
            </a:r>
            <a:endParaRPr lang="ru-RU" altLang="en-US" sz="2000"/>
          </a:p>
          <a:p>
            <a:pPr marL="0" indent="457200">
              <a:buNone/>
            </a:pPr>
            <a:r>
              <a:rPr lang="ru-RU" altLang="en-US" sz="2000">
                <a:sym typeface="+mn-ea"/>
              </a:rPr>
              <a:t>Соответственно есть эта совокупность </a:t>
            </a:r>
            <a:r>
              <a:rPr lang="en-US" altLang="en-US" sz="2000">
                <a:sym typeface="+mn-ea"/>
              </a:rPr>
              <a:t>B</a:t>
            </a:r>
            <a:r>
              <a:rPr lang="es-ES" altLang="en-US" sz="2000">
                <a:sym typeface="+mn-ea"/>
              </a:rPr>
              <a:t> </a:t>
            </a:r>
            <a:r>
              <a:rPr lang="ru-RU" altLang="en-US" sz="2000">
                <a:sym typeface="+mn-ea"/>
              </a:rPr>
              <a:t>будет минимальна и по количеству пересечений кривых.</a:t>
            </a:r>
            <a:endParaRPr lang="ru-RU" altLang="en-US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42265"/>
            <a:ext cx="10972800" cy="1252855"/>
          </a:xfrm>
        </p:spPr>
        <p:txBody>
          <a:bodyPr/>
          <a:p>
            <a:pPr algn="ctr"/>
            <a:r>
              <a:rPr lang="ru-RU" altLang="en-US" sz="4500"/>
              <a:t>Предисловие(откуда появилась эта задача)</a:t>
            </a:r>
            <a:endParaRPr lang="ru-RU" altLang="en-US" sz="4500"/>
          </a:p>
        </p:txBody>
      </p:sp>
      <p:pic>
        <p:nvPicPr>
          <p:cNvPr id="4" name="Замещающее содержимое 3" descr="Снимок экрана (2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10690" y="2661285"/>
            <a:ext cx="8603615" cy="3881755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3468370" y="1842135"/>
            <a:ext cx="491363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3000"/>
              <a:t>Основная теорема</a:t>
            </a:r>
            <a:endParaRPr lang="ru-RU" altLang="en-US"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 sz="4500"/>
              <a:t> Когерентность разбиения</a:t>
            </a:r>
            <a:endParaRPr lang="ru-RU" altLang="en-US" sz="450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ru-RU" altLang="en-US" b="1"/>
              <a:t>Опр : </a:t>
            </a:r>
            <a:r>
              <a:rPr lang="ru-RU" altLang="en-US"/>
              <a:t>Четырехугольник когерентен, если выполняется условие (*)</a:t>
            </a: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</p:txBody>
      </p:sp>
      <p:pic>
        <p:nvPicPr>
          <p:cNvPr id="4" name="Изображение 3" descr="Снимок экрана (4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6580" y="2308225"/>
            <a:ext cx="8305800" cy="920750"/>
          </a:xfrm>
          <a:prstGeom prst="rect">
            <a:avLst/>
          </a:prstGeom>
        </p:spPr>
      </p:pic>
      <p:pic>
        <p:nvPicPr>
          <p:cNvPr id="5" name="Изображение 4" descr="Снимок экрана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700" y="3470275"/>
            <a:ext cx="2514600" cy="21145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5" name="Замещающее содержимое 4" descr="Снимок экрана (5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03225" y="260985"/>
            <a:ext cx="9831070" cy="62534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Снимок экрана (6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09600" y="1177290"/>
            <a:ext cx="7660640" cy="2492375"/>
          </a:xfrm>
          <a:prstGeom prst="rect">
            <a:avLst/>
          </a:prstGeom>
        </p:spPr>
      </p:pic>
      <p:pic>
        <p:nvPicPr>
          <p:cNvPr id="5" name="Изображение 4" descr="Снимок экрана (7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015" y="3669665"/>
            <a:ext cx="4586605" cy="28136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 sz="4500"/>
              <a:t>Откуда получаются косы?</a:t>
            </a:r>
            <a:endParaRPr lang="ru-RU" altLang="en-US" sz="4500"/>
          </a:p>
        </p:txBody>
      </p:sp>
      <p:pic>
        <p:nvPicPr>
          <p:cNvPr id="4" name="Замещающее содержимое 3" descr="Снимок экрана (8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09930" y="1191895"/>
            <a:ext cx="4772025" cy="4762500"/>
          </a:xfrm>
          <a:prstGeom prst="rect">
            <a:avLst/>
          </a:prstGeom>
        </p:spPr>
      </p:pic>
      <p:pic>
        <p:nvPicPr>
          <p:cNvPr id="5" name="Изображение 4" descr="Снимок экрана (9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350" y="3552190"/>
            <a:ext cx="5734050" cy="2668270"/>
          </a:xfrm>
          <a:prstGeom prst="rect">
            <a:avLst/>
          </a:prstGeom>
        </p:spPr>
      </p:pic>
      <p:pic>
        <p:nvPicPr>
          <p:cNvPr id="6" name="Изображение 5" descr="Снимок экрана (10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450" y="1022350"/>
            <a:ext cx="5350510" cy="22809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 sz="4500"/>
              <a:t>Движения на разбиениях.</a:t>
            </a:r>
            <a:endParaRPr lang="ru-RU" altLang="en-US" sz="4500"/>
          </a:p>
        </p:txBody>
      </p:sp>
      <p:pic>
        <p:nvPicPr>
          <p:cNvPr id="4" name="Замещающее содержимое 3" descr="Снимок экрана (12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68350" y="1055370"/>
            <a:ext cx="3230245" cy="2840355"/>
          </a:xfrm>
          <a:prstGeom prst="rect">
            <a:avLst/>
          </a:prstGeom>
        </p:spPr>
      </p:pic>
      <p:pic>
        <p:nvPicPr>
          <p:cNvPr id="5" name="Изображение 4" descr="Снимок экрана (1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790" y="1055370"/>
            <a:ext cx="3833495" cy="1675765"/>
          </a:xfrm>
          <a:prstGeom prst="rect">
            <a:avLst/>
          </a:prstGeom>
        </p:spPr>
      </p:pic>
      <p:pic>
        <p:nvPicPr>
          <p:cNvPr id="6" name="Изображение 5" descr="Снимок экрана (15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325" y="3634105"/>
            <a:ext cx="6194425" cy="2112645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1256665" y="4013200"/>
            <a:ext cx="22529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Второе движение</a:t>
            </a:r>
            <a:endParaRPr lang="ru-RU" altLang="en-US"/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8757285" y="1780540"/>
            <a:ext cx="23044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Первое движение</a:t>
            </a:r>
            <a:endParaRPr lang="ru-RU" altLang="en-US"/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7373620" y="5910580"/>
            <a:ext cx="21088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Третье движение</a:t>
            </a:r>
            <a:endParaRPr lang="ru-RU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 sz="4500"/>
              <a:t>Другие важные определения и факты</a:t>
            </a:r>
            <a:endParaRPr lang="ru-RU" altLang="en-US" sz="4500"/>
          </a:p>
        </p:txBody>
      </p:sp>
      <p:pic>
        <p:nvPicPr>
          <p:cNvPr id="4" name="Замещающее содержимое 3" descr="Снимок экрана (17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1285" y="1319530"/>
            <a:ext cx="5867400" cy="154305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5501005" y="1465580"/>
            <a:ext cx="6736715" cy="12515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ru-RU" altLang="en-US" sz="3000" i="1"/>
              <a:t>смешанное перекрестное</a:t>
            </a:r>
            <a:r>
              <a:rPr lang="en-US" altLang="ru-RU" sz="3000" i="1"/>
              <a:t> </a:t>
            </a:r>
            <a:r>
              <a:rPr lang="ru-RU" altLang="en-US" sz="3000" i="1"/>
              <a:t>соотношение</a:t>
            </a:r>
            <a:endParaRPr lang="ru-RU" altLang="en-US" sz="3000" i="1"/>
          </a:p>
          <a:p>
            <a:pPr algn="ctr"/>
            <a:r>
              <a:rPr lang="en-US" altLang="en-US" sz="3000" i="1"/>
              <a:t>mixed crossed-ratio</a:t>
            </a:r>
            <a:endParaRPr lang="en-US" altLang="en-US" sz="3000" i="1"/>
          </a:p>
        </p:txBody>
      </p:sp>
      <p:pic>
        <p:nvPicPr>
          <p:cNvPr id="7" name="Изображение 6" descr="Снимок экрана (16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530" y="3185795"/>
            <a:ext cx="12192000" cy="35058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ar Drives">
  <a:themeElements>
    <a:clrScheme name="Gear Dri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5F5F5F"/>
      </a:accent1>
      <a:accent2>
        <a:srgbClr val="969696"/>
      </a:accent2>
      <a:accent3>
        <a:srgbClr val="FFFFFF"/>
      </a:accent3>
      <a:accent4>
        <a:srgbClr val="000000"/>
      </a:accent4>
      <a:accent5>
        <a:srgbClr val="B6B6B6"/>
      </a:accent5>
      <a:accent6>
        <a:srgbClr val="878787"/>
      </a:accent6>
      <a:hlink>
        <a:srgbClr val="CC3300"/>
      </a:hlink>
      <a:folHlink>
        <a:srgbClr val="996600"/>
      </a:folHlink>
    </a:clrScheme>
    <a:fontScheme name="Gear Dri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ear Dri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5F5F5F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87878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2384804F-3998-4D57-9195-F3826E402611-3">
      <extobjdata type="2384804F-3998-4D57-9195-F3826E402611" data="ewoJIkltZ1NldHRpbmdKc29uIiA6ICJ7XCJoZWlnaHRcIjoxMS42MDcxNDI4NTcxNDI4NTYsXCJ3aWR0aFwiOjEyLjQ5OTk5OTk5OTk5OTk5OH0iLAoJIkxhdGV4IiA6ICJcXFNpZ21hIiwKCSJMYXRleEltZ0Jhc2U2NCIgOiAiUEhOMlp5QjRiV3h1Y3owaWFIUjBjRG92TDNkM2R5NTNNeTV2Y21jdk1qQXdNQzl6ZG1jaUlIZHBaSFJvUFNJeExqWXpNMlY0SWlCb1pXbG5hSFE5SWpFdU5UUTFaWGdpSUhKdmJHVTlJbWx0WnlJZ1ptOWpkWE5oWW14bFBTSm1ZV3h6WlNJZ2RtbGxkMEp2ZUQwaU1DQXROamd6SURjeU1pQTJPRE1pSUhodGJHNXpPbmhzYVc1clBTSm9kSFJ3T2k4dmQzZDNMbmN6TG05eVp5OHhPVGs1TDNoc2FXNXJJaUJoY21saExXaHBaR1JsYmowaWRISjFaU0lnYzNSNWJHVTlJblpsY25ScFkyRnNMV0ZzYVdkdU9pQXdjSGc3SUcxaGVDMTNhV1IwYURvZ09UZ2xPeUkrUEdSbFpuTStQSEJoZEdnZ2FXUTlJazFLV0MwM0xWUkZXQzFPTFROQk15SWdaRDBpVFRZMk5pQXlORGRSTmpZMElESTBOQ0EyTlRJZ01USTJWRFl6T0NBMFZqQklNelV4VVRFek1TQXdJRGsxSURCVU5UY2dOVlkyVVRVMElERXlJRFUzSURFM1REY3pJRE0yVVRnNUlEVTBJREV5TVNBNU1GUXhPRElnTVRVNVRETXdOU0F5T1RsTU5UWWdOalEwVERVMUlEWTFPRkUxTlNBMk56Y2dOakFnTmpneFVUWXpJRFk0TXlBek5URWdOamd6U0RZek9GWTJOemxSTmpRd0lEWTNOQ0EyTlRJZ05UWTBWRFkyTmlBME5EZFdORFF6U0RZeU5sWTBORGRSTmpFNElEVXdOU0EyTURRZ05UUXpWRFUxT1NBMk1EVlJOVEk1SURZeU5pQTBOemdnTmpNeFZETXpNeUEyTXpkSU1qazBTREU0T1V3eU9UTWdORGswVVRNeE5DQTBOalVnTXpRMUlEUXlNbEUwTURBZ016UTJJRFF3TUNBek5EQlJOREF3SURNek9DQXpPVGtnTXpNM1RERTFOQ0ExTjFFME1EY2dOVGNnTkRJNElEVTRVVFEzTmlBMk1DQTFNRGdnTmpoVU5UVXhJRGd6VkRVM05TQXhNRE5STlRrMUlERXlOU0EyTURnZ01UWXlWRFl5TkNBeU1qVk1OakkySURJMU1VZzJOalpXTWpRM1dpSXZQand2WkdWbWN6NDhaeUJ6ZEhKdmEyVTlJbU4xY25KbGJuUkRiMnh2Y2lJZ1ptbHNiRDBpWTNWeWNtVnVkRU52Ykc5eUlpQnpkSEp2YTJVdGQybGtkR2c5SWpBaUlIUnlZVzV6Wm05eWJUMGljMk5oYkdVb01Td3RNU2tpUGp4bklHUmhkR0V0Ylcxc0xXNXZaR1U5SW0xaGRHZ2lQanhuSUdSaGRHRXRiVzFzTFc1dlpHVTlJbTFwSWo0OGRYTmxJR1JoZEdFdFl6MGlNMEV6SWlCNGJHbHVhenBvY21WbVBTSWpUVXBZTFRjdFZFVllMVTR0TTBFeklpOCtQQzluUGp3dlp6NDhMMmMrUEM5emRtYysiLAoJIlJlYWxWaWV3U2l6ZUpzb24iIDogIntcImhlaWdodFwiOjIzNixcIndpZHRoXCI6MjUwfSIKfQo="/>
    </extobj>
    <extobj name="2384804F-3998-4D57-9195-F3826E402611-6">
      <extobjdata type="2384804F-3998-4D57-9195-F3826E402611" data="ewoJIkltZ1NldHRpbmdKc29uIiA6ICJ7XCJoZWlnaHRcIjoxMS42MDcxNDI4NTcxNDI4NTYsXCJ3aWR0aFwiOjEyLjQ5OTk5OTk5OTk5OTk5OH0iLAoJIkxhdGV4IiA6ICJcXFNpZ21hIiwKCSJMYXRleEltZ0Jhc2U2NCIgOiAiUEhOMlp5QjRiV3h1Y3owaWFIUjBjRG92TDNkM2R5NTNNeTV2Y21jdk1qQXdNQzl6ZG1jaUlIZHBaSFJvUFNJeExqWXpNMlY0SWlCb1pXbG5hSFE5SWpFdU5UUTFaWGdpSUhKdmJHVTlJbWx0WnlJZ1ptOWpkWE5oWW14bFBTSm1ZV3h6WlNJZ2RtbGxkMEp2ZUQwaU1DQXROamd6SURjeU1pQTJPRE1pSUhodGJHNXpPbmhzYVc1clBTSm9kSFJ3T2k4dmQzZDNMbmN6TG05eVp5OHhPVGs1TDNoc2FXNXJJaUJoY21saExXaHBaR1JsYmowaWRISjFaU0lnYzNSNWJHVTlJblpsY25ScFkyRnNMV0ZzYVdkdU9pQXdjSGc3SUcxaGVDMTNhV1IwYURvZ09UZ2xPeUkrUEdSbFpuTStQSEJoZEdnZ2FXUTlJazFLV0MwM0xWUkZXQzFPTFROQk15SWdaRDBpVFRZMk5pQXlORGRSTmpZMElESTBOQ0EyTlRJZ01USTJWRFl6T0NBMFZqQklNelV4VVRFek1TQXdJRGsxSURCVU5UY2dOVlkyVVRVMElERXlJRFUzSURFM1REY3pJRE0yVVRnNUlEVTBJREV5TVNBNU1GUXhPRElnTVRVNVRETXdOU0F5T1RsTU5UWWdOalEwVERVMUlEWTFPRkUxTlNBMk56Y2dOakFnTmpneFVUWXpJRFk0TXlBek5URWdOamd6U0RZek9GWTJOemxSTmpRd0lEWTNOQ0EyTlRJZ05UWTBWRFkyTmlBME5EZFdORFF6U0RZeU5sWTBORGRSTmpFNElEVXdOU0EyTURRZ05UUXpWRFUxT1NBMk1EVlJOVEk1SURZeU5pQTBOemdnTmpNeFZETXpNeUEyTXpkSU1qazBTREU0T1V3eU9UTWdORGswVVRNeE5DQTBOalVnTXpRMUlEUXlNbEUwTURBZ016UTJJRFF3TUNBek5EQlJOREF3SURNek9DQXpPVGtnTXpNM1RERTFOQ0ExTjFFME1EY2dOVGNnTkRJNElEVTRVVFEzTmlBMk1DQTFNRGdnTmpoVU5UVXhJRGd6VkRVM05TQXhNRE5STlRrMUlERXlOU0EyTURnZ01UWXlWRFl5TkNBeU1qVk1OakkySURJMU1VZzJOalpXTWpRM1dpSXZQand2WkdWbWN6NDhaeUJ6ZEhKdmEyVTlJbU4xY25KbGJuUkRiMnh2Y2lJZ1ptbHNiRDBpWTNWeWNtVnVkRU52Ykc5eUlpQnpkSEp2YTJVdGQybGtkR2c5SWpBaUlIUnlZVzV6Wm05eWJUMGljMk5oYkdVb01Td3RNU2tpUGp4bklHUmhkR0V0Ylcxc0xXNXZaR1U5SW0xaGRHZ2lQanhuSUdSaGRHRXRiVzFzTFc1dlpHVTlJbTFwSWo0OGRYTmxJR1JoZEdFdFl6MGlNMEV6SWlCNGJHbHVhenBvY21WbVBTSWpUVXBZTFRjdFZFVllMVTR0TTBFeklpOCtQQzluUGp3dlp6NDhMMmMrUEM5emRtYysiLAoJIlJlYWxWaWV3U2l6ZUpzb24iIDogIntcImhlaWdodFwiOjIzNixcIndpZHRoXCI6MjUwfSIKfQo="/>
    </extobj>
  </extobjs>
</s:customData>
</file>

<file path=customXml/itemProps1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4056</Words>
  <Application>WPS Presentation</Application>
  <PresentationFormat>宽屏</PresentationFormat>
  <Paragraphs>109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Arial</vt:lpstr>
      <vt:lpstr>SimSun</vt:lpstr>
      <vt:lpstr>Wingdings</vt:lpstr>
      <vt:lpstr>Microsoft YaHei</vt:lpstr>
      <vt:lpstr>Arial Unicode MS</vt:lpstr>
      <vt:lpstr>Calibri</vt:lpstr>
      <vt:lpstr>Cambria Math</vt:lpstr>
      <vt:lpstr>Gear Drives</vt:lpstr>
      <vt:lpstr>Классификация совокупностей кривых на поверхностях при движениях, сохраняющих когерентность четырехугольников соответсвующего разбиения</vt:lpstr>
      <vt:lpstr>PowerPoint 演示文稿</vt:lpstr>
      <vt:lpstr>Предисловие(откуда появилась эта задача)</vt:lpstr>
      <vt:lpstr> Когерентность разбиения</vt:lpstr>
      <vt:lpstr>PowerPoint 演示文稿</vt:lpstr>
      <vt:lpstr>PowerPoint 演示文稿</vt:lpstr>
      <vt:lpstr>Откуда получаются косы?</vt:lpstr>
      <vt:lpstr>Движения на разбиениях.</vt:lpstr>
      <vt:lpstr>Другие важные определения и факты</vt:lpstr>
      <vt:lpstr>Утверждение</vt:lpstr>
      <vt:lpstr>Лемма о диаманте</vt:lpstr>
      <vt:lpstr>Доказательство утверждения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38</cp:revision>
  <dcterms:created xsi:type="dcterms:W3CDTF">2024-03-12T06:25:00Z</dcterms:created>
  <dcterms:modified xsi:type="dcterms:W3CDTF">2024-05-21T09:11:40Z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1049-12.2.0.16909</vt:lpwstr>
  </property>
  <property fmtid="{D5CDD505-2E9C-101B-9397-08002B2CF9AE}" pid="3" name="ICV">
    <vt:lpwstr>0A59C52214934F7498EEAABCED1DB2DF_11</vt:lpwstr>
  </property>
</Properties>
</file>