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ddd9f96aa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ddd9f96aa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dd434540f4_2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dd434540f4_2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dd9f96aa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ddd9f96aa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dd9f96aa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ddd9f96aa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8f6d4e1252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8f6d4e1252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dd434540f4_21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dd434540f4_21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dd9f96aa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ddd9f96aa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ddd9f96aa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ddd9f96aa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ddd9f96aa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ddd9f96aa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8f6d4e1252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8f6d4e1252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dd434540f4_2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dd434540f4_2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dd434540f4_21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dd434540f4_21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dd434540f4_21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dd434540f4_21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dd434540f4_21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dd434540f4_21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dd434540f4_21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2dd434540f4_21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dd434540f4_21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dd434540f4_21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ddd9f96aa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ddd9f96aa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ddd9f96aa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2ddd9f96aa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ddd9f96aa4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ddd9f96aa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dd434540f4_21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dd434540f4_21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dd434540f4_21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2dd434540f4_21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dd434540f4_21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dd434540f4_21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dd434540f4_21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2dd434540f4_2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dd434540f4_21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dd434540f4_21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2dd434540f4_21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2dd434540f4_21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dd434540f4_21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2dd434540f4_21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2dd434540f4_21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2dd434540f4_21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dd434540f4_21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dd434540f4_21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dd434540f4_21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dd434540f4_21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dd434540f4_21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dd434540f4_21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d434540f4_21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dd434540f4_21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ddd9f96aa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ddd9f96a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ddd9f96aa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ddd9f96aa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0C61A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5" y="12"/>
            <a:ext cx="342636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57" name="Google Shape;57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60" name="Google Shape;60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7" name="Google Shape;1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22" name="Google Shape;22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28" name="Google Shape;28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32" name="Google Shape;32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37" name="Google Shape;37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41" name="Google Shape;41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48" name="Google Shape;48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52" name="Google Shape;52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7649" y="0"/>
            <a:ext cx="3426350" cy="4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C61AF"/>
              </a:buClr>
              <a:buSzPts val="2800"/>
              <a:buNone/>
              <a:defRPr sz="2800">
                <a:solidFill>
                  <a:srgbClr val="0C61A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Исследование применения формальных моделей для тестирования технологии eBPF в ядре Linux</a:t>
            </a:r>
            <a:endParaRPr sz="3000"/>
          </a:p>
        </p:txBody>
      </p:sp>
      <p:sp>
        <p:nvSpPr>
          <p:cNvPr id="66" name="Google Shape;6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/>
              <a:t>Максимов Даниил Андреевич</a:t>
            </a:r>
            <a:endParaRPr sz="15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/>
              <a:t>Научный руководитель: Хорошилов Алексей Владимирович</a:t>
            </a:r>
            <a:br>
              <a:rPr lang="ru" sz="1500"/>
            </a:br>
            <a:r>
              <a:rPr lang="ru" sz="1500"/>
              <a:t>Научный консультант: Буздалóв Денис Викторович</a:t>
            </a:r>
            <a:endParaRPr sz="1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Почему сложно тестировать eBPF?</a:t>
            </a:r>
            <a:endParaRPr/>
          </a:p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eBPF похож на виртуальную машину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Входные данные верификатора - целая программа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Верификатор накладывает серьёзные ограничения, например: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Должна останавливаться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У регистров строгая типизированность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Не всегда доступны все инструкции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это только часть…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Если просто генерировать случайные программы, то мы с большой вероятностью не попадём в ограничения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eBPF: теория</a:t>
            </a:r>
            <a:endParaRPr/>
          </a:p>
        </p:txBody>
      </p:sp>
      <p:sp>
        <p:nvSpPr>
          <p:cNvPr id="126" name="Google Shape;12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Производятся попытки специфицирования eBPF и верификации имеющихся алгоритмов компиляции/проверки eBPF программ:</a:t>
            </a:r>
            <a:endParaRPr/>
          </a:p>
        </p:txBody>
      </p:sp>
      <p:pic>
        <p:nvPicPr>
          <p:cNvPr id="127" name="Google Shape;12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372550"/>
            <a:ext cx="2978300" cy="1251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34626" y="3512848"/>
            <a:ext cx="5097674" cy="97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67925" y="1903945"/>
            <a:ext cx="3408149" cy="146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eBPF: практика</a:t>
            </a:r>
            <a:endParaRPr/>
          </a:p>
        </p:txBody>
      </p:sp>
      <p:sp>
        <p:nvSpPr>
          <p:cNvPr id="135" name="Google Shape;13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 ядре Linux присутствуют unit-тесты для eBPF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eBPF: практика</a:t>
            </a:r>
            <a:endParaRPr/>
          </a:p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 ядре Linux присутствуют unit-тесты для eBPF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Разработаны и активно используются различные fuzzer’ы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Syzkaller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BVF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Buzzer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eBPF: практика</a:t>
            </a:r>
            <a:endParaRPr/>
          </a:p>
        </p:txBody>
      </p:sp>
      <p:sp>
        <p:nvSpPr>
          <p:cNvPr id="147" name="Google Shape;14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 ядре Linux присутствуют unit-тесты для eBPF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Разработаны и активно используются различные fuzzer’ы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Syzkaller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BVF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Buzzer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Они опираются на </a:t>
            </a:r>
            <a:r>
              <a:rPr i="1" lang="ru"/>
              <a:t>знание реализации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методов тестирования</a:t>
            </a:r>
            <a:endParaRPr/>
          </a:p>
        </p:txBody>
      </p:sp>
      <p:sp>
        <p:nvSpPr>
          <p:cNvPr id="153" name="Google Shape;15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У крупных серьёзных систем существуют спецификации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методов тестирования</a:t>
            </a:r>
            <a:endParaRPr/>
          </a:p>
        </p:txBody>
      </p:sp>
      <p:sp>
        <p:nvSpPr>
          <p:cNvPr id="159" name="Google Shape;159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У крупных серьёзных систем существуют спецификации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Тестирование может отталкиваться не от реализации, а от этих формальных требований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методов тестирования</a:t>
            </a:r>
            <a:endParaRPr/>
          </a:p>
        </p:txBody>
      </p:sp>
      <p:sp>
        <p:nvSpPr>
          <p:cNvPr id="165" name="Google Shape;16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У крупных серьёзных систем существуют спецификации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Тестирование может отталкиваться не от реализации, а от этих формальных требований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Idris2 - это язык программирования, позволяющий описать модель системы и одновременно задать ограничения к ней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Текущее состояние методов тестирования</a:t>
            </a:r>
            <a:endParaRPr/>
          </a:p>
        </p:txBody>
      </p:sp>
      <p:sp>
        <p:nvSpPr>
          <p:cNvPr id="171" name="Google Shape;171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У крупных серьёзных систем существуют спецификации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Тестирование может отталкиваться не от реализации, а от этих формальных требований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Idris2 - это язык программирования, позволяющий описать модель системы и одновременно задать ограничения к ней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DepTyCheck - библиотека на языке Idris2, с помощью которой можно генерировать структуры с достаточно сложными ограничениями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Постановка задачи</a:t>
            </a:r>
            <a:endParaRPr/>
          </a:p>
        </p:txBody>
      </p:sp>
      <p:sp>
        <p:nvSpPr>
          <p:cNvPr id="177" name="Google Shape;177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Выбрать подмножество языка eBPF (для создания модели)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Выбрать тестируемое свойство модели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Построить модель этого подмножества с учётом семантических ограничений eBPF на языке Idris2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Провести тестирование eBPF с помощью библиотеки DepTyCheck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eBPF</a:t>
            </a:r>
            <a:endParaRPr/>
          </a:p>
        </p:txBody>
      </p:sp>
      <p:sp>
        <p:nvSpPr>
          <p:cNvPr id="72" name="Google Shape;72;p14"/>
          <p:cNvSpPr txBox="1"/>
          <p:nvPr>
            <p:ph idx="1" type="body"/>
          </p:nvPr>
        </p:nvSpPr>
        <p:spPr>
          <a:xfrm>
            <a:off x="311700" y="1152475"/>
            <a:ext cx="8520600" cy="305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</a:t>
            </a:r>
            <a:r>
              <a:rPr lang="ru">
                <a:solidFill>
                  <a:schemeClr val="dk1"/>
                </a:solidFill>
              </a:rPr>
              <a:t>ехнология, которая позволяет </a:t>
            </a:r>
            <a:r>
              <a:rPr lang="ru"/>
              <a:t>выполнять</a:t>
            </a:r>
            <a:r>
              <a:rPr lang="ru">
                <a:solidFill>
                  <a:schemeClr val="dk1"/>
                </a:solidFill>
              </a:rPr>
              <a:t> пользовательскую логику в</a:t>
            </a:r>
            <a:r>
              <a:rPr lang="ru"/>
              <a:t> коде ядра Linux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Ход работы: выбор подмножества eBPF</a:t>
            </a:r>
            <a:endParaRPr/>
          </a:p>
        </p:txBody>
      </p:sp>
      <p:sp>
        <p:nvSpPr>
          <p:cNvPr id="183" name="Google Shape;183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ru"/>
              <a:t>eBPF не обладает официальной полной спецификацией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Ход работы: выбор подмножества eBPF</a:t>
            </a:r>
            <a:endParaRPr/>
          </a:p>
        </p:txBody>
      </p:sp>
      <p:sp>
        <p:nvSpPr>
          <p:cNvPr id="189" name="Google Shape;18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ru"/>
              <a:t>eBPF не обладает официальной полной спецификацией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Но есть eBPFPL!</a:t>
            </a:r>
            <a:endParaRPr/>
          </a:p>
        </p:txBody>
      </p:sp>
      <p:pic>
        <p:nvPicPr>
          <p:cNvPr id="190" name="Google Shape;190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5100" y="1928800"/>
            <a:ext cx="3733800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/>
              <a:t>Ход работы: выбор подмножества eBPF</a:t>
            </a:r>
            <a:endParaRPr/>
          </a:p>
        </p:txBody>
      </p:sp>
      <p:sp>
        <p:nvSpPr>
          <p:cNvPr id="196" name="Google Shape;196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ru"/>
              <a:t>eBPF не обладает официальной полной спецификацией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Но есть eBPFPL!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Было рассмотрено подмножество этого языка: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Любые корректные операции add, sub, mul, mov с регистрами и константами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Разрешены только jmp-инструкции вперёд</a:t>
            </a:r>
            <a:endParaRPr/>
          </a:p>
        </p:txBody>
      </p:sp>
      <p:pic>
        <p:nvPicPr>
          <p:cNvPr id="197" name="Google Shape;19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5100" y="1928800"/>
            <a:ext cx="3733800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выбор тестового оракула</a:t>
            </a:r>
            <a:endParaRPr/>
          </a:p>
        </p:txBody>
      </p:sp>
      <p:sp>
        <p:nvSpPr>
          <p:cNvPr id="203" name="Google Shape;203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Чтобы не переусложнять модель, было принято решение рассмотреть 2 таких оракула: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выбор тестового оракула</a:t>
            </a:r>
            <a:endParaRPr/>
          </a:p>
        </p:txBody>
      </p:sp>
      <p:sp>
        <p:nvSpPr>
          <p:cNvPr id="209" name="Google Shape;209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Чтобы не переусложнять модель, было принято решение рассмотреть 2 таких оракула: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Любая семантически корректная eBPF программа из выделенного подмножества должна быть принята eBPF Verifier’ом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выбор тестового оракула</a:t>
            </a:r>
            <a:endParaRPr/>
          </a:p>
        </p:txBody>
      </p:sp>
      <p:sp>
        <p:nvSpPr>
          <p:cNvPr id="215" name="Google Shape;215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Чтобы не переусложнять модель, было принято решение рассмотреть 2 таких оракула: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Любая семантически корректная eBPF программа из выделенного подмножества должна быть принята eBPF Verifier’ом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Любая eBPF программа из выделенного подмножества с семантически корректными инструкциями, но некорректным завершением, должна быть отвергнута eBPF Verifier’ом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построение модели и генератора</a:t>
            </a:r>
            <a:endParaRPr/>
          </a:p>
        </p:txBody>
      </p:sp>
      <p:sp>
        <p:nvSpPr>
          <p:cNvPr id="221" name="Google Shape;221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Модель описывает программу в целом, не уточняя семантически незначимые детали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построение модели и генератора</a:t>
            </a:r>
            <a:endParaRPr/>
          </a:p>
        </p:txBody>
      </p:sp>
      <p:sp>
        <p:nvSpPr>
          <p:cNvPr id="227" name="Google Shape;227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Модель описывает программу в целом, не уточняя семантически незначимые детали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Результат генерации - eBPF программа, записанная в виде структуры на языке C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построение модели и генератора</a:t>
            </a:r>
            <a:endParaRPr/>
          </a:p>
        </p:txBody>
      </p:sp>
      <p:sp>
        <p:nvSpPr>
          <p:cNvPr id="233" name="Google Shape;233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Модель описывает программу в целом, не уточняя семантически незначимые детали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Результат генерации - eBPF программа, записанная в виде структуры на языке 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Генерация происходит в 2 этапа: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Генерируется объект, соответствующий модели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Генерируются незначимые для модели детали (такие как конкретные константы)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построение модели и генератора</a:t>
            </a:r>
            <a:endParaRPr/>
          </a:p>
        </p:txBody>
      </p:sp>
      <p:pic>
        <p:nvPicPr>
          <p:cNvPr id="239" name="Google Shape;239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0200" y="1663963"/>
            <a:ext cx="2483425" cy="181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8362" y="1663975"/>
            <a:ext cx="4223927" cy="181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4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0" y="1666750"/>
            <a:ext cx="1783775" cy="1810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eBPF</a:t>
            </a:r>
            <a:endParaRPr/>
          </a:p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311700" y="1152475"/>
            <a:ext cx="8520600" cy="305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</a:t>
            </a:r>
            <a:r>
              <a:rPr lang="ru">
                <a:solidFill>
                  <a:schemeClr val="dk1"/>
                </a:solidFill>
              </a:rPr>
              <a:t>ехнология, которая позволяет </a:t>
            </a:r>
            <a:r>
              <a:rPr lang="ru"/>
              <a:t>выполнять</a:t>
            </a:r>
            <a:r>
              <a:rPr lang="ru">
                <a:solidFill>
                  <a:schemeClr val="dk1"/>
                </a:solidFill>
              </a:rPr>
              <a:t> пользовательскую логику в</a:t>
            </a:r>
            <a:r>
              <a:rPr lang="ru"/>
              <a:t> коде ядра Linux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Используется: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изоляция недоверенных процессов (например, в Docker или Chrome)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фильтрация сетевых пакетов (например, в AWS)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отслеживание потребления заряда приложениями в Android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 многое другое…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Ход работы: тестирование</a:t>
            </a:r>
            <a:endParaRPr/>
          </a:p>
        </p:txBody>
      </p:sp>
      <p:sp>
        <p:nvSpPr>
          <p:cNvPr id="247" name="Google Shape;247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Тестирование выполнялось 10ч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Параметры машины: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Процессор AMD Ryzen 5 1600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Установлена Ubuntu с ядром Linux версии 6.5.0-28-generic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Конвейер тестирования (1 итерация):</a:t>
            </a:r>
            <a:endParaRPr/>
          </a:p>
        </p:txBody>
      </p:sp>
      <p:sp>
        <p:nvSpPr>
          <p:cNvPr id="248" name="Google Shape;248;p42"/>
          <p:cNvSpPr/>
          <p:nvPr/>
        </p:nvSpPr>
        <p:spPr>
          <a:xfrm>
            <a:off x="604750" y="3252925"/>
            <a:ext cx="1501500" cy="10218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Генератор</a:t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eBPF программ</a:t>
            </a:r>
            <a:endParaRPr sz="1200"/>
          </a:p>
        </p:txBody>
      </p:sp>
      <p:sp>
        <p:nvSpPr>
          <p:cNvPr id="249" name="Google Shape;249;p42"/>
          <p:cNvSpPr/>
          <p:nvPr/>
        </p:nvSpPr>
        <p:spPr>
          <a:xfrm>
            <a:off x="3182875" y="3207775"/>
            <a:ext cx="1655400" cy="11121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Компилятор C-программ</a:t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(gcc)</a:t>
            </a:r>
            <a:endParaRPr sz="1200"/>
          </a:p>
        </p:txBody>
      </p:sp>
      <p:sp>
        <p:nvSpPr>
          <p:cNvPr id="250" name="Google Shape;250;p42"/>
          <p:cNvSpPr/>
          <p:nvPr/>
        </p:nvSpPr>
        <p:spPr>
          <a:xfrm>
            <a:off x="6213100" y="3294625"/>
            <a:ext cx="1655400" cy="9384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Вердикт</a:t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/>
              <a:t>eBPF Verifier</a:t>
            </a:r>
            <a:endParaRPr sz="1200"/>
          </a:p>
        </p:txBody>
      </p:sp>
      <p:cxnSp>
        <p:nvCxnSpPr>
          <p:cNvPr id="251" name="Google Shape;251;p42"/>
          <p:cNvCxnSpPr>
            <a:stCxn id="248" idx="6"/>
            <a:endCxn id="249" idx="2"/>
          </p:cNvCxnSpPr>
          <p:nvPr/>
        </p:nvCxnSpPr>
        <p:spPr>
          <a:xfrm>
            <a:off x="2106250" y="3763825"/>
            <a:ext cx="1076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52" name="Google Shape;252;p42"/>
          <p:cNvCxnSpPr>
            <a:stCxn id="249" idx="6"/>
            <a:endCxn id="250" idx="2"/>
          </p:cNvCxnSpPr>
          <p:nvPr/>
        </p:nvCxnSpPr>
        <p:spPr>
          <a:xfrm>
            <a:off x="4838275" y="3763825"/>
            <a:ext cx="13749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3" name="Google Shape;253;p42"/>
          <p:cNvSpPr txBox="1"/>
          <p:nvPr/>
        </p:nvSpPr>
        <p:spPr>
          <a:xfrm>
            <a:off x="2165763" y="3207775"/>
            <a:ext cx="957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chemeClr val="dk1"/>
                </a:solidFill>
              </a:rPr>
              <a:t>генерация 10 тестов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54" name="Google Shape;254;p42"/>
          <p:cNvSpPr txBox="1"/>
          <p:nvPr/>
        </p:nvSpPr>
        <p:spPr>
          <a:xfrm>
            <a:off x="4948788" y="2981850"/>
            <a:ext cx="1153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chemeClr val="dk1"/>
                </a:solidFill>
              </a:rPr>
              <a:t>запуск собранных программ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55" name="Google Shape;255;p42"/>
          <p:cNvSpPr/>
          <p:nvPr/>
        </p:nvSpPr>
        <p:spPr>
          <a:xfrm>
            <a:off x="417050" y="2954125"/>
            <a:ext cx="7638900" cy="1619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Результаты</a:t>
            </a:r>
            <a:endParaRPr/>
          </a:p>
        </p:txBody>
      </p:sp>
      <p:sp>
        <p:nvSpPr>
          <p:cNvPr id="261" name="Google Shape;261;p43"/>
          <p:cNvSpPr txBox="1"/>
          <p:nvPr>
            <p:ph idx="1" type="body"/>
          </p:nvPr>
        </p:nvSpPr>
        <p:spPr>
          <a:xfrm>
            <a:off x="311700" y="1152475"/>
            <a:ext cx="8520600" cy="37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Построена модель подмножества языка eBPFPL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Проведено тестирование верификатора eBPF программ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За 10ч сгенерировано 196 программ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Из них 46 - относятся к первому свойству (полная корректность)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Остальные 150 - ко второму свойству (наличие нетерминируемого пути)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Ошибок в работе eBPF Verifier’а не найдено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Вывод: выбранный метод подходит для тестирования eBPF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Результаты</a:t>
            </a:r>
            <a:endParaRPr/>
          </a:p>
        </p:txBody>
      </p:sp>
      <p:pic>
        <p:nvPicPr>
          <p:cNvPr id="267" name="Google Shape;267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4260300" cy="3195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017726"/>
            <a:ext cx="4260300" cy="3195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дальше?</a:t>
            </a:r>
            <a:endParaRPr/>
          </a:p>
        </p:txBody>
      </p:sp>
      <p:sp>
        <p:nvSpPr>
          <p:cNvPr id="274" name="Google Shape;274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Полноценно поддержать всю модель eBPFPL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Построить архитектуру для тестирования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Включает в себя модификацию кода ядра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ru"/>
              <a:t>Текущий конвейер тестирования не полностью автоматизирован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ru"/>
              <a:t>Провести масштабное тестирование с использованием всех созданных технологий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Дополнительные слайды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eBPF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152475"/>
            <a:ext cx="8520600" cy="305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</a:t>
            </a:r>
            <a:r>
              <a:rPr lang="ru">
                <a:solidFill>
                  <a:schemeClr val="dk1"/>
                </a:solidFill>
              </a:rPr>
              <a:t>ехнология, которая позволяет </a:t>
            </a:r>
            <a:r>
              <a:rPr lang="ru"/>
              <a:t>выполнять</a:t>
            </a:r>
            <a:r>
              <a:rPr lang="ru">
                <a:solidFill>
                  <a:schemeClr val="dk1"/>
                </a:solidFill>
              </a:rPr>
              <a:t> пользовательскую логику в</a:t>
            </a:r>
            <a:r>
              <a:rPr lang="ru"/>
              <a:t> коде ядра Linux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Используется: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изоляция недоверенных процессов (например, в Docker или Chrome)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фильтрация сетевых пакетов (например, в AWS)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отслеживание потребления заряда приложениями в Android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 многое другое…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Но не любую логику можно исполнить! Существует eBPF Verifier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eBPF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152475"/>
            <a:ext cx="8520600" cy="305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</a:t>
            </a:r>
            <a:r>
              <a:rPr lang="ru">
                <a:solidFill>
                  <a:schemeClr val="dk1"/>
                </a:solidFill>
              </a:rPr>
              <a:t>ехнология, которая позволяет </a:t>
            </a:r>
            <a:r>
              <a:rPr lang="ru"/>
              <a:t>выполнять</a:t>
            </a:r>
            <a:r>
              <a:rPr lang="ru">
                <a:solidFill>
                  <a:schemeClr val="dk1"/>
                </a:solidFill>
              </a:rPr>
              <a:t> пользовательскую логику в</a:t>
            </a:r>
            <a:r>
              <a:rPr lang="ru"/>
              <a:t> коде ядра Linux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Используется: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изоляция недоверенных процессов (например, в Docker или Chrome)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фильтрация сетевых пакетов (например, в AWS)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отслеживание потребления заряда приложениями в Android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 многое другое…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Но не любую логику можно исполнить! Существует eBPF Verifier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 нем достаточно часто находят ошибки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eBPF</a:t>
            </a:r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152475"/>
            <a:ext cx="8520600" cy="305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Т</a:t>
            </a:r>
            <a:r>
              <a:rPr lang="ru">
                <a:solidFill>
                  <a:schemeClr val="dk1"/>
                </a:solidFill>
              </a:rPr>
              <a:t>ехнология, которая позволяет </a:t>
            </a:r>
            <a:r>
              <a:rPr lang="ru"/>
              <a:t>выполнять</a:t>
            </a:r>
            <a:r>
              <a:rPr lang="ru">
                <a:solidFill>
                  <a:schemeClr val="dk1"/>
                </a:solidFill>
              </a:rPr>
              <a:t> пользовательскую логику в</a:t>
            </a:r>
            <a:r>
              <a:rPr lang="ru"/>
              <a:t> коде ядра Linux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Используется: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изоляция недоверенных процессов (например, в Docker или Chrome)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фильтрация сетевых пакетов (например, в AWS)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отслеживание потребления заряда приложениями в Android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и многое другое…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Но не любую логику можно исполнить! Существует eBPF Verifier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 нем достаточно часто находят ошибки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Хотим повысить его качество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Почему сложно тестировать eBPF?</a:t>
            </a:r>
            <a:endParaRPr/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eBPF похож на виртуальную машину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Почему сложно тестировать eBPF?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eBPF похож на виртуальную машину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Входные данные верификатора - целая программа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Почему сложно тестировать eBPF?</a:t>
            </a:r>
            <a:endParaRPr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eBPF похож на виртуальную машину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Входные данные верификатора - целая программа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Верификатор накладывает серьёзные ограничения, например: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Должна останавливаться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У регистров строгая типизированность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Не всегда доступны все инструкции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ru"/>
              <a:t>это только часть…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ИСП РАН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