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3"/>
    <p:sldId id="261" r:id="rId4"/>
    <p:sldId id="269" r:id="rId5"/>
    <p:sldId id="262" r:id="rId6"/>
    <p:sldId id="271" r:id="rId7"/>
    <p:sldId id="270" r:id="rId8"/>
    <p:sldId id="273" r:id="rId9"/>
    <p:sldId id="274" r:id="rId10"/>
    <p:sldId id="268" r:id="rId1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customXml" Target="../customXml/item1.xml"/><Relationship Id="rId17" Type="http://schemas.openxmlformats.org/officeDocument/2006/relationships/customXmlProps" Target="../customXml/itemProps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 dirty="0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%5b2306.07079%5d%20Braids%20act%20on%20configurations%20of%20lines.html" TargetMode="External"/><Relationship Id="rId1" Type="http://schemas.openxmlformats.org/officeDocument/2006/relationships/hyperlink" Target="..\..\Downloads\%5b2305.07728%5d%20Incidences%20and%20tiling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75385"/>
            <a:ext cx="10327640" cy="1082675"/>
          </a:xfrm>
        </p:spPr>
        <p:txBody>
          <a:bodyPr>
            <a:normAutofit fontScale="90000"/>
          </a:bodyPr>
          <a:lstStyle/>
          <a:p>
            <a:r>
              <a:rPr lang="ru-RU" sz="4445" b="1"/>
              <a:t>Классификация совокупностей кривых на поверхностях при движениях, сохраняющих когерентность четырехугольников соответсвующего разбиения</a:t>
            </a:r>
            <a:endParaRPr lang="ru-RU" sz="4445" b="1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581910" y="4961255"/>
            <a:ext cx="9144000" cy="914400"/>
          </a:xfrm>
        </p:spPr>
        <p:txBody>
          <a:bodyPr/>
          <a:lstStyle/>
          <a:p>
            <a:r>
              <a:rPr lang="ru-RU" altLang="en-US"/>
              <a:t>Платон Марулев</a:t>
            </a:r>
            <a:endParaRPr lang="ru-RU" altLang="en-US"/>
          </a:p>
          <a:p>
            <a:r>
              <a:rPr lang="ru-RU" altLang="en-US" sz="2500"/>
              <a:t>группа Б05-126</a:t>
            </a:r>
            <a:endParaRPr lang="ru-RU" altLang="en-US" sz="2500"/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7009130" y="4139565"/>
            <a:ext cx="484251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2200"/>
              <a:t>под руководством В.О.Мантурова</a:t>
            </a:r>
            <a:endParaRPr lang="ru-RU" altLang="en-US"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Замещающее содержимое 3" descr="Снимок экрана (8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48040" y="3326130"/>
            <a:ext cx="2969895" cy="29641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Изображение 2" descr="Снимок экрана (7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433195"/>
            <a:ext cx="3253105" cy="199580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sz="4000"/>
              <a:t>Краткое напоминание задачи</a:t>
            </a:r>
            <a:endParaRPr lang="ru-RU" altLang="en-US" sz="4000"/>
          </a:p>
        </p:txBody>
      </p:sp>
      <p:pic>
        <p:nvPicPr>
          <p:cNvPr id="5" name="Замещающее содержимое 4" descr="Снимок экрана (5)"/>
          <p:cNvPicPr>
            <a:picLocks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9745" y="2254885"/>
            <a:ext cx="6035675" cy="38398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45770"/>
            <a:ext cx="10972800" cy="582613"/>
          </a:xfrm>
        </p:spPr>
        <p:txBody>
          <a:bodyPr/>
          <a:p>
            <a:pPr algn="ctr"/>
            <a:endParaRPr lang="ru-RU" altLang="en-US" sz="4500"/>
          </a:p>
        </p:txBody>
      </p:sp>
      <p:pic>
        <p:nvPicPr>
          <p:cNvPr id="4" name="Замещающее содержимое 3" descr="Снимок экрана (1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93470" y="876300"/>
            <a:ext cx="5714365" cy="4959350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7405370" y="3017520"/>
            <a:ext cx="4444365" cy="8229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altLang="en-US" sz="3000"/>
              <a:t>Допустимые движения</a:t>
            </a:r>
            <a:endParaRPr lang="ru-RU" altLang="en-US"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sz="4000"/>
              <a:t>Лемма о диаманте</a:t>
            </a:r>
            <a:endParaRPr lang="ru-RU" altLang="en-US" sz="4000"/>
          </a:p>
        </p:txBody>
      </p:sp>
      <p:sp>
        <p:nvSpPr>
          <p:cNvPr id="3" name="Замещающее содержимое 2"/>
          <p:cNvSpPr/>
          <p:nvPr>
            <p:ph idx="1"/>
          </p:nvPr>
        </p:nvSpPr>
        <p:spPr/>
        <p:txBody>
          <a:bodyPr/>
          <a:p>
            <a:pPr marL="0" indent="457200">
              <a:buNone/>
            </a:pPr>
            <a:endParaRPr lang="ru-RU" altLang="en-US"/>
          </a:p>
          <a:p>
            <a:pPr marL="0" indent="457200">
              <a:buNone/>
            </a:pPr>
            <a:r>
              <a:rPr lang="ru-RU" altLang="en-US"/>
              <a:t>Дан бесконечный ориентированный граф без ориентированных циклов и бесконечных путей. </a:t>
            </a:r>
            <a:endParaRPr lang="ru-RU" altLang="en-US"/>
          </a:p>
          <a:p>
            <a:pPr marL="0" indent="457200">
              <a:buNone/>
            </a:pPr>
            <a:r>
              <a:rPr lang="ru-RU" altLang="en-US"/>
              <a:t>Известно, что если из вершины </a:t>
            </a:r>
            <a:r>
              <a:rPr lang="en-US" altLang="ru-RU"/>
              <a:t>a</a:t>
            </a:r>
            <a:r>
              <a:rPr lang="ru-RU" altLang="en-US"/>
              <a:t> ведут ребра в вершины </a:t>
            </a:r>
            <a:r>
              <a:rPr lang="en-US" altLang="en-US"/>
              <a:t>b</a:t>
            </a:r>
            <a:r>
              <a:rPr lang="ru-RU" altLang="en-US"/>
              <a:t> и </a:t>
            </a:r>
            <a:r>
              <a:rPr lang="en-US" altLang="ru-RU"/>
              <a:t>c</a:t>
            </a:r>
            <a:r>
              <a:rPr lang="ru-RU" altLang="en-US"/>
              <a:t>,</a:t>
            </a:r>
            <a:r>
              <a:rPr lang="en-US" altLang="ru-RU"/>
              <a:t> </a:t>
            </a:r>
            <a:r>
              <a:rPr lang="ru-RU" altLang="en-US"/>
              <a:t>то существует вершина </a:t>
            </a:r>
            <a:r>
              <a:rPr lang="en-US" altLang="ru-RU"/>
              <a:t>d</a:t>
            </a:r>
            <a:r>
              <a:rPr lang="ru-RU" altLang="en-US"/>
              <a:t>, достижимая и из </a:t>
            </a:r>
            <a:r>
              <a:rPr lang="en-US" altLang="ru-RU"/>
              <a:t>b</a:t>
            </a:r>
            <a:r>
              <a:rPr lang="ru-RU" altLang="en-US"/>
              <a:t>, и из </a:t>
            </a:r>
            <a:r>
              <a:rPr lang="en-US" altLang="ru-RU"/>
              <a:t>c</a:t>
            </a:r>
            <a:r>
              <a:rPr lang="ru-RU" altLang="en-US"/>
              <a:t>.</a:t>
            </a:r>
            <a:endParaRPr lang="ru-RU" altLang="en-US"/>
          </a:p>
          <a:p>
            <a:pPr marL="0" indent="457200">
              <a:buNone/>
            </a:pPr>
            <a:r>
              <a:rPr lang="ru-RU" altLang="en-US"/>
              <a:t>Тогда для любой вершины графа</a:t>
            </a:r>
            <a:r>
              <a:rPr lang="en-US" altLang="ru-RU"/>
              <a:t> </a:t>
            </a:r>
            <a:r>
              <a:rPr lang="ru-RU" altLang="en-US"/>
              <a:t>найдется единственная достижимая вершина с нулевой исходящей степенью.</a:t>
            </a:r>
            <a:endParaRPr lang="ru-RU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sz="4000"/>
              <a:t>Утверждение</a:t>
            </a:r>
            <a:endParaRPr lang="ru-RU" altLang="en-US" sz="40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457200">
              <a:buNone/>
            </a:pPr>
            <a:endParaRPr lang="ru-RU" altLang="en-US"/>
          </a:p>
          <a:p>
            <a:pPr marL="0" indent="457200">
              <a:buNone/>
            </a:pPr>
            <a:r>
              <a:rPr lang="ru-RU" altLang="en-US"/>
              <a:t>Если мы будем допускать только первые два движения, то для любой совокупности кривых </a:t>
            </a:r>
            <a:r>
              <a:rPr lang="en-US" altLang="ru-RU"/>
              <a:t>A </a:t>
            </a:r>
            <a:r>
              <a:rPr lang="ru-RU" altLang="en-US"/>
              <a:t>существует только одна минимальная (с точки зрения движений) совокупность кривых</a:t>
            </a:r>
            <a:r>
              <a:rPr lang="en-US" altLang="ru-RU"/>
              <a:t> B</a:t>
            </a:r>
            <a:r>
              <a:rPr lang="ru-RU" altLang="en-US"/>
              <a:t>, в которую можно попасть (с помощью движений) из </a:t>
            </a:r>
            <a:r>
              <a:rPr lang="en-US" altLang="en-US"/>
              <a:t>A</a:t>
            </a:r>
            <a:r>
              <a:rPr lang="ru-RU" altLang="en-US"/>
              <a:t>.</a:t>
            </a:r>
            <a:endParaRPr lang="ru-RU" altLang="en-US"/>
          </a:p>
          <a:p>
            <a:pPr marL="0" indent="457200">
              <a:buNone/>
            </a:pPr>
            <a:r>
              <a:rPr lang="ru-RU" altLang="en-US"/>
              <a:t>Соответственно есть эта совокупность </a:t>
            </a:r>
            <a:r>
              <a:rPr lang="en-US" altLang="en-US"/>
              <a:t>B</a:t>
            </a:r>
            <a:r>
              <a:rPr lang="es-ES" altLang="en-US"/>
              <a:t> </a:t>
            </a:r>
            <a:r>
              <a:rPr lang="ru-RU" altLang="en-US"/>
              <a:t>будет минимальна и по количеству пересечений кривых.</a:t>
            </a:r>
            <a:endParaRPr lang="ru-RU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Доказательство утверждения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ru-RU" sz="2000"/>
              <a:t>Расмотрим только первые два движения</a:t>
            </a:r>
            <a:endParaRPr lang="ru-RU" altLang="ru-RU" sz="2000"/>
          </a:p>
          <a:p>
            <a:r>
              <a:rPr lang="ru-RU" altLang="ru-RU" sz="2000"/>
              <a:t>Оба движения уменьшают количество пересечений</a:t>
            </a:r>
            <a:endParaRPr lang="ru-RU" altLang="ru-RU" sz="2000"/>
          </a:p>
          <a:p>
            <a:r>
              <a:rPr lang="ru-RU" altLang="ru-RU" sz="2000"/>
              <a:t>Осталось проверить только требование леммы о диаманте</a:t>
            </a:r>
            <a:endParaRPr lang="ru-RU" altLang="ru-RU" sz="2000"/>
          </a:p>
          <a:p>
            <a:pPr marL="0" indent="0">
              <a:buNone/>
            </a:pPr>
            <a:endParaRPr lang="ru-RU" altLang="ru-RU" sz="2000"/>
          </a:p>
        </p:txBody>
      </p:sp>
      <p:pic>
        <p:nvPicPr>
          <p:cNvPr id="4" name="Изображение 3" descr="Да 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16040" y="2482215"/>
            <a:ext cx="5533390" cy="2929890"/>
          </a:xfrm>
          <a:prstGeom prst="rect">
            <a:avLst/>
          </a:prstGeom>
        </p:spPr>
      </p:pic>
      <p:pic>
        <p:nvPicPr>
          <p:cNvPr id="5" name="Изображение 4" descr="Снимок экрана (19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910" y="2376805"/>
            <a:ext cx="5828030" cy="40919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sz="4000"/>
              <a:t>Проблема третьего движения</a:t>
            </a:r>
            <a:endParaRPr lang="ru-RU" altLang="en-US" sz="40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ru-RU" altLang="en-US"/>
          </a:p>
          <a:p>
            <a:pPr marL="0" indent="457200">
              <a:buNone/>
            </a:pPr>
            <a:r>
              <a:rPr lang="ru-RU" altLang="en-US"/>
              <a:t>Проблема добавления в предыдущее доказательство третьего движения:</a:t>
            </a:r>
            <a:endParaRPr lang="ru-RU" altLang="en-US"/>
          </a:p>
          <a:p>
            <a:pPr marL="0" indent="457200">
              <a:buNone/>
            </a:pPr>
            <a:r>
              <a:rPr lang="ru-RU" altLang="en-US"/>
              <a:t>Т.к. третье движения не меняет количество узлов, логично обозначить вершины(из леммы о диаманте) как классы эквивалентности кривых по третьему движению. Но тогда не работает легкая проверка требования леммы о диаманте.</a:t>
            </a:r>
            <a:endParaRPr lang="ru-RU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sz="4000"/>
              <a:t>Идейно другой подход</a:t>
            </a:r>
            <a:endParaRPr lang="ru-RU" altLang="en-US" sz="40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Можно рассмотреть другое второе движение.</a:t>
            </a:r>
            <a:endParaRPr lang="ru-RU" altLang="en-US"/>
          </a:p>
          <a:p>
            <a:r>
              <a:rPr lang="ru-RU" altLang="en-US"/>
              <a:t>Его плюс в том, что для новых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трех движения уже верна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единственность минимального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элемента.</a:t>
            </a:r>
            <a:endParaRPr lang="ru-RU" altLang="en-US"/>
          </a:p>
          <a:p>
            <a:r>
              <a:rPr lang="ru-RU" altLang="en-US"/>
              <a:t>Идея заключается в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доказательстве того, что вне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зависимости какое второе движение мы используем, у нас получится одни и те же минимальные элементы.</a:t>
            </a:r>
            <a:endParaRPr lang="ru-RU" altLang="en-US"/>
          </a:p>
        </p:txBody>
      </p:sp>
      <p:pic>
        <p:nvPicPr>
          <p:cNvPr id="4" name="Изображение 3" descr="Снимок экрана (2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77380" y="1902460"/>
            <a:ext cx="4894580" cy="2635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endParaRPr lang="ru-RU" altLang="en-US" sz="45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1470660"/>
            <a:ext cx="10972800" cy="4068445"/>
          </a:xfrm>
        </p:spPr>
        <p:txBody>
          <a:bodyPr/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r>
              <a:rPr lang="ru-RU" altLang="en-US" sz="2000"/>
              <a:t>Ссылка на основную статью Фомина-Пылянского:  </a:t>
            </a:r>
            <a:r>
              <a:rPr lang="ru-RU" altLang="en-US" sz="2000">
                <a:hlinkClick r:id="rId1" action="ppaction://hlinkfile"/>
              </a:rPr>
              <a:t>https://www.arxiv.org/abs/2305.07728</a:t>
            </a:r>
            <a:endParaRPr lang="ru-RU" altLang="en-US" sz="2000">
              <a:hlinkClick r:id="rId1" action="ppaction://hlinkfile"/>
            </a:endParaRPr>
          </a:p>
          <a:p>
            <a:pPr marL="0" indent="0">
              <a:buNone/>
            </a:pPr>
            <a:r>
              <a:rPr lang="ru-RU" altLang="ru-RU" sz="2000"/>
              <a:t>Другие ссылки: </a:t>
            </a:r>
            <a:endParaRPr lang="ru-RU" altLang="ru-RU" sz="2000"/>
          </a:p>
          <a:p>
            <a:pPr marL="0" indent="457200">
              <a:buNone/>
            </a:pPr>
            <a:r>
              <a:rPr lang="ru-RU" altLang="ru-RU" sz="2000"/>
              <a:t>статья В.О. Мантурова </a:t>
            </a:r>
            <a:r>
              <a:rPr lang="ru-RU" altLang="ru-RU" sz="2000">
                <a:sym typeface="+mn-ea"/>
                <a:hlinkClick r:id="rId2" tooltip="" action="ppaction://hlinkfile"/>
              </a:rPr>
              <a:t>«Braids act on configurations of lines»</a:t>
            </a:r>
            <a:endParaRPr lang="ru-RU" altLang="ru-RU" sz="2000"/>
          </a:p>
          <a:p>
            <a:pPr marL="0" indent="457200">
              <a:buNone/>
            </a:pPr>
            <a:r>
              <a:rPr lang="ru-RU" altLang="ru-RU" sz="2000"/>
              <a:t>статья В.О. Мантурова «Invariants and Pictures»</a:t>
            </a:r>
            <a:endParaRPr lang="ru-RU" altLang="ru-RU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item1.xml><?xml version="1.0" encoding="utf-8"?>
<s:customData xmlns="http://www.wps.cn/officeDocument/2013/wpsCustomData" xmlns:s="http://www.wps.cn/officeDocument/2013/wpsCustomData">
  <extobjs>
    <extobj name="2384804F-3998-4D57-9195-F3826E402611-1">
      <extobjdata type="2384804F-3998-4D57-9195-F3826E402611" data="ewoJIkltZ1NldHRpbmdKc29uIiA6ICJ7XCJoZWlnaHRcIjoxMS42MDcxNDI4NTcxNDI4NTYsXCJ3aWR0aFwiOjEyLjQ5OTk5OTk5OTk5OTk5OH0iLAoJIkxhdGV4IiA6ICJcXFNpZ21hIiwKCSJMYXRleEltZ0Jhc2U2NCIgOiAiUEhOMlp5QjRiV3h1Y3owaWFIUjBjRG92TDNkM2R5NTNNeTV2Y21jdk1qQXdNQzl6ZG1jaUlIZHBaSFJvUFNJeExqWXpNMlY0SWlCb1pXbG5hSFE5SWpFdU5UUTFaWGdpSUhKdmJHVTlJbWx0WnlJZ1ptOWpkWE5oWW14bFBTSm1ZV3h6WlNJZ2RtbGxkMEp2ZUQwaU1DQXROamd6SURjeU1pQTJPRE1pSUhodGJHNXpPbmhzYVc1clBTSm9kSFJ3T2k4dmQzZDNMbmN6TG05eVp5OHhPVGs1TDNoc2FXNXJJaUJoY21saExXaHBaR1JsYmowaWRISjFaU0lnYzNSNWJHVTlJblpsY25ScFkyRnNMV0ZzYVdkdU9pQXdjSGc3SUcxaGVDMTNhV1IwYURvZ09UZ2xPeUkrUEdSbFpuTStQSEJoZEdnZ2FXUTlJazFLV0MwNExWUkZXQzFPTFROQk15SWdaRDBpVFRZMk5pQXlORGRSTmpZMElESTBOQ0EyTlRJZ01USTJWRFl6T0NBMFZqQklNelV4VVRFek1TQXdJRGsxSURCVU5UY2dOVlkyVVRVMElERXlJRFUzSURFM1REY3pJRE0yVVRnNUlEVTBJREV5TVNBNU1GUXhPRElnTVRVNVRETXdOU0F5T1RsTU5UWWdOalEwVERVMUlEWTFPRkUxTlNBMk56Y2dOakFnTmpneFVUWXpJRFk0TXlBek5URWdOamd6U0RZek9GWTJOemxSTmpRd0lEWTNOQ0EyTlRJZ05UWTBWRFkyTmlBME5EZFdORFF6U0RZeU5sWTBORGRSTmpFNElEVXdOU0EyTURRZ05UUXpWRFUxT1NBMk1EVlJOVEk1SURZeU5pQTBOemdnTmpNeFZETXpNeUEyTXpkSU1qazBTREU0T1V3eU9UTWdORGswVVRNeE5DQTBOalVnTXpRMUlEUXlNbEUwTURBZ016UTJJRFF3TUNBek5EQlJOREF3SURNek9DQXpPVGtnTXpNM1RERTFOQ0ExTjFFME1EY2dOVGNnTkRJNElEVTRVVFEzTmlBMk1DQTFNRGdnTmpoVU5UVXhJRGd6VkRVM05TQXhNRE5STlRrMUlERXlOU0EyTURnZ01UWXlWRFl5TkNBeU1qVk1OakkySURJMU1VZzJOalpXTWpRM1dpSXZQand2WkdWbWN6NDhaeUJ6ZEhKdmEyVTlJbU4xY25KbGJuUkRiMnh2Y2lJZ1ptbHNiRDBpWTNWeWNtVnVkRU52Ykc5eUlpQnpkSEp2YTJVdGQybGtkR2c5SWpBaUlIUnlZVzV6Wm05eWJUMGljMk5oYkdVb01Td3RNU2tpUGp4bklHUmhkR0V0Ylcxc0xXNXZaR1U5SW0xaGRHZ2lQanhuSUdSaGRHRXRiVzFzTFc1dlpHVTlJbTFwSWo0OGRYTmxJR1JoZEdFdFl6MGlNMEV6SWlCNGJHbHVhenBvY21WbVBTSWpUVXBZTFRndFZFVllMVTR0TTBFeklpOCtQQzluUGp3dlp6NDhMMmMrUEM5emRtYysiLAoJIlJlYWxWaWV3U2l6ZUpzb24iIDogIntcImhlaWdodFwiOjIzNixcIndpZHRoXCI6MjUwfSIKfQo="/>
    </extobj>
    <extobj name="2384804F-3998-4D57-9195-F3826E402611-2">
      <extobjdata type="2384804F-3998-4D57-9195-F3826E402611" data="ewoJIkltZ1NldHRpbmdKc29uIiA6ICJ7XCJoZWlnaHRcIjoxMS42MDcxNDI4NTcxNDI4NTYsXCJ3aWR0aFwiOjEyLjQ5OTk5OTk5OTk5OTk5OH0iLAoJIkxhdGV4IiA6ICJcXFNpZ21hIiwKCSJMYXRleEltZ0Jhc2U2NCIgOiAiUEhOMlp5QjRiV3h1Y3owaWFIUjBjRG92TDNkM2R5NTNNeTV2Y21jdk1qQXdNQzl6ZG1jaUlIZHBaSFJvUFNJeExqWXpNMlY0SWlCb1pXbG5hSFE5SWpFdU5UUTFaWGdpSUhKdmJHVTlJbWx0WnlJZ1ptOWpkWE5oWW14bFBTSm1ZV3h6WlNJZ2RtbGxkMEp2ZUQwaU1DQXROamd6SURjeU1pQTJPRE1pSUhodGJHNXpPbmhzYVc1clBTSm9kSFJ3T2k4dmQzZDNMbmN6TG05eVp5OHhPVGs1TDNoc2FXNXJJaUJoY21saExXaHBaR1JsYmowaWRISjFaU0lnYzNSNWJHVTlJblpsY25ScFkyRnNMV0ZzYVdkdU9pQXdjSGc3SUcxaGVDMTNhV1IwYURvZ09UZ2xPeUkrUEdSbFpuTStQSEJoZEdnZ2FXUTlJazFLV0MwNExWUkZXQzFPTFROQk15SWdaRDBpVFRZMk5pQXlORGRSTmpZMElESTBOQ0EyTlRJZ01USTJWRFl6T0NBMFZqQklNelV4VVRFek1TQXdJRGsxSURCVU5UY2dOVlkyVVRVMElERXlJRFUzSURFM1REY3pJRE0yVVRnNUlEVTBJREV5TVNBNU1GUXhPRElnTVRVNVRETXdOU0F5T1RsTU5UWWdOalEwVERVMUlEWTFPRkUxTlNBMk56Y2dOakFnTmpneFVUWXpJRFk0TXlBek5URWdOamd6U0RZek9GWTJOemxSTmpRd0lEWTNOQ0EyTlRJZ05UWTBWRFkyTmlBME5EZFdORFF6U0RZeU5sWTBORGRSTmpFNElEVXdOU0EyTURRZ05UUXpWRFUxT1NBMk1EVlJOVEk1SURZeU5pQTBOemdnTmpNeFZETXpNeUEyTXpkSU1qazBTREU0T1V3eU9UTWdORGswVVRNeE5DQTBOalVnTXpRMUlEUXlNbEUwTURBZ016UTJJRFF3TUNBek5EQlJOREF3SURNek9DQXpPVGtnTXpNM1RERTFOQ0ExTjFFME1EY2dOVGNnTkRJNElEVTRVVFEzTmlBMk1DQTFNRGdnTmpoVU5UVXhJRGd6VkRVM05TQXhNRE5STlRrMUlERXlOU0EyTURnZ01UWXlWRFl5TkNBeU1qVk1OakkySURJMU1VZzJOalpXTWpRM1dpSXZQand2WkdWbWN6NDhaeUJ6ZEhKdmEyVTlJbU4xY25KbGJuUkRiMnh2Y2lJZ1ptbHNiRDBpWTNWeWNtVnVkRU52Ykc5eUlpQnpkSEp2YTJVdGQybGtkR2c5SWpBaUlIUnlZVzV6Wm05eWJUMGljMk5oYkdVb01Td3RNU2tpUGp4bklHUmhkR0V0Ylcxc0xXNXZaR1U5SW0xaGRHZ2lQanhuSUdSaGRHRXRiVzFzTFc1dlpHVTlJbTFwSWo0OGRYTmxJR1JoZEdFdFl6MGlNMEV6SWlCNGJHbHVhenBvY21WbVBTSWpUVXBZTFRndFZFVllMVTR0TTBFeklpOCtQQzluUGp3dlp6NDhMMmMrUEM5emRtYysiLAoJIlJlYWxWaWV3U2l6ZUpzb24iIDogIntcImhlaWdodFwiOjIzNixcIndpZHRoXCI6MjUwfSIKfQo="/>
    </extobj>
  </extobjs>
</s:customData>
</file>

<file path=customXml/itemProps1.xml><?xml version="1.0" encoding="utf-8"?>
<ds:datastoreItem xmlns:ds="http://schemas.openxmlformats.org/officeDocument/2006/customXml" ds:itemID="s:customData">
  <ds:schemaRefs>
    <ds:schemaRef ds:uri="http://www.wps.cn/officeDocument/2013/wpsCustom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1847</Words>
  <Application>WPS Presentation</Application>
  <PresentationFormat>宽屏</PresentationFormat>
  <Paragraphs>51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SimSun</vt:lpstr>
      <vt:lpstr>Wingdings</vt:lpstr>
      <vt:lpstr>Microsoft YaHei</vt:lpstr>
      <vt:lpstr>Arial Unicode MS</vt:lpstr>
      <vt:lpstr>Calibri</vt:lpstr>
      <vt:lpstr>BatangChe</vt:lpstr>
      <vt:lpstr>Segoe Print</vt:lpstr>
      <vt:lpstr>Gear Drives</vt:lpstr>
      <vt:lpstr>Классификация кос на поверхностях при движениях, сохраняющих когерентность четырехугольников соответсвующего разбиения</vt:lpstr>
      <vt:lpstr>PowerPoint 演示文稿</vt:lpstr>
      <vt:lpstr>Напоминание основной задачи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Моя задача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30</cp:revision>
  <dcterms:created xsi:type="dcterms:W3CDTF">2024-03-12T06:25:00Z</dcterms:created>
  <dcterms:modified xsi:type="dcterms:W3CDTF">2024-04-23T09:22:14Z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1049-12.2.0.16731</vt:lpwstr>
  </property>
  <property fmtid="{D5CDD505-2E9C-101B-9397-08002B2CF9AE}" pid="3" name="ICV">
    <vt:lpwstr>0A59C52214934F7498EEAABCED1DB2DF_11</vt:lpwstr>
  </property>
</Properties>
</file>